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60" r:id="rId3"/>
    <p:sldId id="263" r:id="rId4"/>
    <p:sldId id="268" r:id="rId5"/>
    <p:sldId id="265" r:id="rId6"/>
    <p:sldId id="266" r:id="rId7"/>
    <p:sldId id="258" r:id="rId8"/>
    <p:sldId id="264" r:id="rId9"/>
    <p:sldId id="267"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snapToGrid="0">
      <p:cViewPr varScale="1">
        <p:scale>
          <a:sx n="59" d="100"/>
          <a:sy n="59" d="100"/>
        </p:scale>
        <p:origin x="212"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B7BF9-4840-46D8-9E10-2783D7B3B2CF}" type="datetimeFigureOut">
              <a:rPr lang="en-GB" smtClean="0"/>
              <a:t>16/05/2020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9DD6A-C7A6-4B98-A5CD-B472FA72FAA3}" type="slidenum">
              <a:rPr lang="en-GB" smtClean="0"/>
              <a:t>‹#›</a:t>
            </a:fld>
            <a:endParaRPr lang="en-GB"/>
          </a:p>
        </p:txBody>
      </p:sp>
    </p:spTree>
    <p:extLst>
      <p:ext uri="{BB962C8B-B14F-4D97-AF65-F5344CB8AC3E}">
        <p14:creationId xmlns:p14="http://schemas.microsoft.com/office/powerpoint/2010/main" val="97693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DD6A-C7A6-4B98-A5CD-B472FA72FAA3}" type="slidenum">
              <a:rPr lang="en-GB" smtClean="0"/>
              <a:t>1</a:t>
            </a:fld>
            <a:endParaRPr lang="en-GB"/>
          </a:p>
        </p:txBody>
      </p:sp>
    </p:spTree>
    <p:extLst>
      <p:ext uri="{BB962C8B-B14F-4D97-AF65-F5344CB8AC3E}">
        <p14:creationId xmlns:p14="http://schemas.microsoft.com/office/powerpoint/2010/main" val="1762415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my contact details. If you’d like to discuss any of this in more detail please feel free to get in touch. </a:t>
            </a:r>
            <a:r>
              <a:rPr lang="en-GB" sz="1200" kern="1200" dirty="0" smtClean="0">
                <a:solidFill>
                  <a:schemeClr val="tx1"/>
                </a:solidFill>
                <a:effectLst/>
                <a:latin typeface="+mn-lt"/>
                <a:ea typeface="+mn-ea"/>
                <a:cs typeface="+mn-cs"/>
              </a:rPr>
              <a:t>Thanks to Winchester Science Centre and Planetarium for asking me to create this talk. </a:t>
            </a:r>
            <a:r>
              <a:rPr lang="en-GB" dirty="0" smtClean="0"/>
              <a:t> Thank you for watching. </a:t>
            </a:r>
            <a:endParaRPr lang="en-GB" dirty="0"/>
          </a:p>
        </p:txBody>
      </p:sp>
      <p:sp>
        <p:nvSpPr>
          <p:cNvPr id="4" name="Slide Number Placeholder 3"/>
          <p:cNvSpPr>
            <a:spLocks noGrp="1"/>
          </p:cNvSpPr>
          <p:nvPr>
            <p:ph type="sldNum" sz="quarter" idx="10"/>
          </p:nvPr>
        </p:nvSpPr>
        <p:spPr/>
        <p:txBody>
          <a:bodyPr/>
          <a:lstStyle/>
          <a:p>
            <a:fld id="{79EF6786-EDA5-44B7-8E60-7C0C64504303}" type="slidenum">
              <a:rPr lang="en-GB" smtClean="0"/>
              <a:t>10</a:t>
            </a:fld>
            <a:endParaRPr lang="en-GB"/>
          </a:p>
        </p:txBody>
      </p:sp>
    </p:spTree>
    <p:extLst>
      <p:ext uri="{BB962C8B-B14F-4D97-AF65-F5344CB8AC3E}">
        <p14:creationId xmlns:p14="http://schemas.microsoft.com/office/powerpoint/2010/main" val="402134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know that the</a:t>
            </a:r>
            <a:r>
              <a:rPr lang="en-GB" baseline="0" dirty="0" smtClean="0"/>
              <a:t> Covid-19 pandemic is going to have massive impact on how venues work, even once lock down is lifted. I’d like to give you a few thoughts about how it will particularly impact your disabled visitors </a:t>
            </a:r>
            <a:endParaRPr lang="en-GB" dirty="0"/>
          </a:p>
        </p:txBody>
      </p:sp>
      <p:sp>
        <p:nvSpPr>
          <p:cNvPr id="4" name="Slide Number Placeholder 3"/>
          <p:cNvSpPr>
            <a:spLocks noGrp="1"/>
          </p:cNvSpPr>
          <p:nvPr>
            <p:ph type="sldNum" sz="quarter" idx="10"/>
          </p:nvPr>
        </p:nvSpPr>
        <p:spPr/>
        <p:txBody>
          <a:bodyPr/>
          <a:lstStyle/>
          <a:p>
            <a:fld id="{3A29DD6A-C7A6-4B98-A5CD-B472FA72FAA3}" type="slidenum">
              <a:rPr lang="en-GB" smtClean="0"/>
              <a:t>2</a:t>
            </a:fld>
            <a:endParaRPr lang="en-GB"/>
          </a:p>
        </p:txBody>
      </p:sp>
    </p:spTree>
    <p:extLst>
      <p:ext uri="{BB962C8B-B14F-4D97-AF65-F5344CB8AC3E}">
        <p14:creationId xmlns:p14="http://schemas.microsoft.com/office/powerpoint/2010/main" val="354785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context there are two groups</a:t>
            </a:r>
            <a:r>
              <a:rPr lang="en-GB" baseline="0" dirty="0" smtClean="0"/>
              <a:t> of disabled people – those at particular risk of Covid-19; and those with other disabilities which do not make them directly more at risk of Covid-19 but for whom the changes needed to control </a:t>
            </a:r>
            <a:r>
              <a:rPr lang="en-GB" baseline="0" dirty="0" err="1" smtClean="0"/>
              <a:t>Covid</a:t>
            </a:r>
            <a:r>
              <a:rPr lang="en-GB" baseline="0" dirty="0" smtClean="0"/>
              <a:t> may still have negative impact. Those who are particularly at risk will include those whose immune system is affected, those with lung or heart diseases. But it will also include people who previously would not have considered themselves as disabled – but who are now being disabled by their higher risk from Covid-19 – those who are over 70 year old, those with conditions that would previously have been regarded by many with them as mild health issues </a:t>
            </a:r>
            <a:r>
              <a:rPr lang="en-GB" baseline="0" dirty="0" err="1" smtClean="0"/>
              <a:t>eg</a:t>
            </a:r>
            <a:r>
              <a:rPr lang="en-GB" baseline="0" dirty="0" smtClean="0"/>
              <a:t> asthma, diabetes or high blood pressure.</a:t>
            </a:r>
          </a:p>
          <a:p>
            <a:r>
              <a:rPr lang="en-GB" baseline="0" dirty="0" smtClean="0"/>
              <a:t>The other disabilities listed – LD, autism, being blind or deaf, even having a spinal injury and so using a wheelchair – don’t make you at greater risk from Covid-19 but you do still need to consider the impact of </a:t>
            </a:r>
            <a:r>
              <a:rPr lang="en-GB" baseline="0" dirty="0" err="1" smtClean="0"/>
              <a:t>Covid</a:t>
            </a:r>
            <a:r>
              <a:rPr lang="en-GB" baseline="0" dirty="0" smtClean="0"/>
              <a:t>-control precautions and just the general access issues these groups have when accessing your venue. Please do not use </a:t>
            </a:r>
            <a:r>
              <a:rPr lang="en-GB" baseline="0" dirty="0" err="1" smtClean="0"/>
              <a:t>Covid</a:t>
            </a:r>
            <a:r>
              <a:rPr lang="en-GB" baseline="0" dirty="0" smtClean="0"/>
              <a:t> as an excuse to defer access improvements.</a:t>
            </a:r>
          </a:p>
          <a:p>
            <a:endParaRPr lang="en-GB" dirty="0"/>
          </a:p>
        </p:txBody>
      </p:sp>
      <p:sp>
        <p:nvSpPr>
          <p:cNvPr id="4" name="Slide Number Placeholder 3"/>
          <p:cNvSpPr>
            <a:spLocks noGrp="1"/>
          </p:cNvSpPr>
          <p:nvPr>
            <p:ph type="sldNum" sz="quarter" idx="10"/>
          </p:nvPr>
        </p:nvSpPr>
        <p:spPr/>
        <p:txBody>
          <a:bodyPr/>
          <a:lstStyle/>
          <a:p>
            <a:fld id="{3A29DD6A-C7A6-4B98-A5CD-B472FA72FAA3}" type="slidenum">
              <a:rPr lang="en-GB" smtClean="0"/>
              <a:t>3</a:t>
            </a:fld>
            <a:endParaRPr lang="en-GB"/>
          </a:p>
        </p:txBody>
      </p:sp>
    </p:spTree>
    <p:extLst>
      <p:ext uri="{BB962C8B-B14F-4D97-AF65-F5344CB8AC3E}">
        <p14:creationId xmlns:p14="http://schemas.microsoft.com/office/powerpoint/2010/main" val="338868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For the disabled</a:t>
            </a:r>
            <a:r>
              <a:rPr lang="en-GB" baseline="0" dirty="0" smtClean="0"/>
              <a:t> people that are medically at higher risk from Covid-19; they and their families will be trying to keep social contacts reduced for a lot longer period than the rest of the population – personally </a:t>
            </a:r>
            <a:r>
              <a:rPr lang="en-GB" sz="1200" kern="1200" dirty="0" smtClean="0">
                <a:solidFill>
                  <a:schemeClr val="tx1"/>
                </a:solidFill>
                <a:effectLst/>
                <a:latin typeface="+mn-lt"/>
                <a:ea typeface="+mn-ea"/>
                <a:cs typeface="+mn-cs"/>
              </a:rPr>
              <a:t>as someone at high risk (but not the highest) </a:t>
            </a:r>
            <a:r>
              <a:rPr lang="en-GB" baseline="0" dirty="0" smtClean="0"/>
              <a:t> I expect to be mostly working virtually until there is a robust track and trace system and ideally a vaccine – which may be up to 2 years away. So going to a science centre or a museum is very low on my priority list – I would just feel so unsafe the whole time I was there that I wouldn’t enjoy the day</a:t>
            </a:r>
            <a:endParaRPr lang="en-GB" dirty="0" smtClean="0"/>
          </a:p>
          <a:p>
            <a:endParaRPr lang="en-GB" dirty="0"/>
          </a:p>
        </p:txBody>
      </p:sp>
      <p:sp>
        <p:nvSpPr>
          <p:cNvPr id="4" name="Slide Number Placeholder 3"/>
          <p:cNvSpPr>
            <a:spLocks noGrp="1"/>
          </p:cNvSpPr>
          <p:nvPr>
            <p:ph type="sldNum" sz="quarter" idx="10"/>
          </p:nvPr>
        </p:nvSpPr>
        <p:spPr/>
        <p:txBody>
          <a:bodyPr/>
          <a:lstStyle/>
          <a:p>
            <a:fld id="{3A29DD6A-C7A6-4B98-A5CD-B472FA72FAA3}" type="slidenum">
              <a:rPr lang="en-GB" smtClean="0"/>
              <a:t>4</a:t>
            </a:fld>
            <a:endParaRPr lang="en-GB"/>
          </a:p>
        </p:txBody>
      </p:sp>
    </p:spTree>
    <p:extLst>
      <p:ext uri="{BB962C8B-B14F-4D97-AF65-F5344CB8AC3E}">
        <p14:creationId xmlns:p14="http://schemas.microsoft.com/office/powerpoint/2010/main" val="34731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Shut</a:t>
            </a:r>
            <a:r>
              <a:rPr lang="en-GB" baseline="0" dirty="0" smtClean="0"/>
              <a:t> down due to corona virus has led to massive changes. Social isolating has made virtual living the new normal. As a disabled person suddenly I can access the Louvre, the V&amp;A, art collections. Even if I could have gotten into these buildings I would have struggled to find the energy and time to go and visit- and now its all just on my laptop. So when lock down lifts please continue to offer these online options. Livestream your visiting speaker events and allow questions to be posted online. You can charge if needed but please don’t shut our worlds down again just as they were being opened up. </a:t>
            </a:r>
            <a:endParaRPr lang="en-GB" dirty="0"/>
          </a:p>
        </p:txBody>
      </p:sp>
      <p:sp>
        <p:nvSpPr>
          <p:cNvPr id="4" name="Slide Number Placeholder 3"/>
          <p:cNvSpPr>
            <a:spLocks noGrp="1"/>
          </p:cNvSpPr>
          <p:nvPr>
            <p:ph type="sldNum" sz="quarter" idx="10"/>
          </p:nvPr>
        </p:nvSpPr>
        <p:spPr/>
        <p:txBody>
          <a:bodyPr/>
          <a:lstStyle/>
          <a:p>
            <a:fld id="{3A29DD6A-C7A6-4B98-A5CD-B472FA72FAA3}" type="slidenum">
              <a:rPr lang="en-GB" smtClean="0"/>
              <a:t>5</a:t>
            </a:fld>
            <a:endParaRPr lang="en-GB"/>
          </a:p>
        </p:txBody>
      </p:sp>
    </p:spTree>
    <p:extLst>
      <p:ext uri="{BB962C8B-B14F-4D97-AF65-F5344CB8AC3E}">
        <p14:creationId xmlns:p14="http://schemas.microsoft.com/office/powerpoint/2010/main" val="105782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check out the accessibility of your web site – the minimum standard</a:t>
            </a:r>
            <a:r>
              <a:rPr lang="en-GB" baseline="0" dirty="0" smtClean="0"/>
              <a:t> to meet is W3C. If you can check that your website is also accessible on phones as well as computers, to text readers, and allows text size and contrast to be changed you are doing well. Make sure your pictures have logos, your videos have closed captions (and ideally British Sign Language interpreters).</a:t>
            </a:r>
            <a:endParaRPr lang="en-GB" dirty="0"/>
          </a:p>
        </p:txBody>
      </p:sp>
      <p:sp>
        <p:nvSpPr>
          <p:cNvPr id="4" name="Slide Number Placeholder 3"/>
          <p:cNvSpPr>
            <a:spLocks noGrp="1"/>
          </p:cNvSpPr>
          <p:nvPr>
            <p:ph type="sldNum" sz="quarter" idx="10"/>
          </p:nvPr>
        </p:nvSpPr>
        <p:spPr/>
        <p:txBody>
          <a:bodyPr/>
          <a:lstStyle/>
          <a:p>
            <a:fld id="{3A29DD6A-C7A6-4B98-A5CD-B472FA72FAA3}" type="slidenum">
              <a:rPr lang="en-GB" smtClean="0"/>
              <a:t>6</a:t>
            </a:fld>
            <a:endParaRPr lang="en-GB"/>
          </a:p>
        </p:txBody>
      </p:sp>
    </p:spTree>
    <p:extLst>
      <p:ext uri="{BB962C8B-B14F-4D97-AF65-F5344CB8AC3E}">
        <p14:creationId xmlns:p14="http://schemas.microsoft.com/office/powerpoint/2010/main" val="37562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Travel as a disabled person is challenging -</a:t>
            </a:r>
            <a:r>
              <a:rPr lang="en-GB" baseline="0" dirty="0" smtClean="0"/>
              <a:t> then add in </a:t>
            </a:r>
            <a:r>
              <a:rPr lang="en-GB" baseline="0" dirty="0" err="1" smtClean="0"/>
              <a:t>Covid</a:t>
            </a:r>
            <a:r>
              <a:rPr lang="en-GB" baseline="0" dirty="0" smtClean="0"/>
              <a:t> and it becomes really hard. We are being advised against using public transport but many disabled people cannot drive so our transport options get fewer and fewer. Many disabilities mean that specialist transportation and/or additional assistance (often not socially distanced) is needed to travel. So unfortunately even if a disabled person isn’t at greater risk from </a:t>
            </a:r>
            <a:r>
              <a:rPr lang="en-GB" baseline="0" dirty="0" err="1" smtClean="0"/>
              <a:t>Covid</a:t>
            </a:r>
            <a:r>
              <a:rPr lang="en-GB" baseline="0" dirty="0" smtClean="0"/>
              <a:t> they still may not be able to travel to you. </a:t>
            </a:r>
            <a:endParaRPr lang="en-GB" dirty="0" smtClean="0"/>
          </a:p>
        </p:txBody>
      </p:sp>
      <p:sp>
        <p:nvSpPr>
          <p:cNvPr id="4" name="Slide Number Placeholder 3"/>
          <p:cNvSpPr>
            <a:spLocks noGrp="1"/>
          </p:cNvSpPr>
          <p:nvPr>
            <p:ph type="sldNum" sz="quarter" idx="10"/>
          </p:nvPr>
        </p:nvSpPr>
        <p:spPr/>
        <p:txBody>
          <a:bodyPr/>
          <a:lstStyle/>
          <a:p>
            <a:fld id="{3A29DD6A-C7A6-4B98-A5CD-B472FA72FAA3}" type="slidenum">
              <a:rPr lang="en-GB" smtClean="0"/>
              <a:t>7</a:t>
            </a:fld>
            <a:endParaRPr lang="en-GB"/>
          </a:p>
        </p:txBody>
      </p:sp>
    </p:spTree>
    <p:extLst>
      <p:ext uri="{BB962C8B-B14F-4D97-AF65-F5344CB8AC3E}">
        <p14:creationId xmlns:p14="http://schemas.microsoft.com/office/powerpoint/2010/main" val="825672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Many times disability means that social distancing is virtually impossible – if you need your wheelchair pushing, there is no way to do this and maintain 2 meters distance. Guiding someone who is blind can’t be done in a socially distanced way. . And guide dogs will go straight to your front door ignoring any socially distanced queues. Face masks are a communication nightmare for those who lip read. Many people with LD or dementia will struggle to understand or adhere to social distancing rules. </a:t>
            </a:r>
            <a:endParaRPr lang="en-GB" dirty="0"/>
          </a:p>
        </p:txBody>
      </p:sp>
      <p:sp>
        <p:nvSpPr>
          <p:cNvPr id="4" name="Slide Number Placeholder 3"/>
          <p:cNvSpPr>
            <a:spLocks noGrp="1"/>
          </p:cNvSpPr>
          <p:nvPr>
            <p:ph type="sldNum" sz="quarter" idx="10"/>
          </p:nvPr>
        </p:nvSpPr>
        <p:spPr/>
        <p:txBody>
          <a:bodyPr/>
          <a:lstStyle/>
          <a:p>
            <a:fld id="{3A29DD6A-C7A6-4B98-A5CD-B472FA72FAA3}" type="slidenum">
              <a:rPr lang="en-GB" smtClean="0"/>
              <a:t>8</a:t>
            </a:fld>
            <a:endParaRPr lang="en-GB"/>
          </a:p>
        </p:txBody>
      </p:sp>
    </p:spTree>
    <p:extLst>
      <p:ext uri="{BB962C8B-B14F-4D97-AF65-F5344CB8AC3E}">
        <p14:creationId xmlns:p14="http://schemas.microsoft.com/office/powerpoint/2010/main" val="57322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Public toilets</a:t>
            </a:r>
            <a:r>
              <a:rPr lang="en-GB" baseline="0" dirty="0" smtClean="0"/>
              <a:t> – accessible or otherwise – are a real source of concern. The virus </a:t>
            </a:r>
            <a:r>
              <a:rPr lang="en-GB" baseline="0" dirty="0" smtClean="0"/>
              <a:t>is present in faeces, so potentially an infection risk. That said a quick review of the literature does not identify any known cases. But it would be fair to apply a precautionary principle here. So </a:t>
            </a:r>
            <a:r>
              <a:rPr lang="en-GB" baseline="0" dirty="0" smtClean="0"/>
              <a:t>protecting someone when using a public toilet is a huge challenge. You do need to ask people to close the loo seat before flushing (so reducing aerosols). And your cleaning regimen needs to be massively increased – the ideal is after each use (yes seriously). If possible consider installing touch free taps and flush sensors. </a:t>
            </a:r>
            <a:endParaRPr lang="en-GB" dirty="0"/>
          </a:p>
        </p:txBody>
      </p:sp>
      <p:sp>
        <p:nvSpPr>
          <p:cNvPr id="4" name="Slide Number Placeholder 3"/>
          <p:cNvSpPr>
            <a:spLocks noGrp="1"/>
          </p:cNvSpPr>
          <p:nvPr>
            <p:ph type="sldNum" sz="quarter" idx="10"/>
          </p:nvPr>
        </p:nvSpPr>
        <p:spPr/>
        <p:txBody>
          <a:bodyPr/>
          <a:lstStyle/>
          <a:p>
            <a:fld id="{3A29DD6A-C7A6-4B98-A5CD-B472FA72FAA3}" type="slidenum">
              <a:rPr lang="en-GB" smtClean="0"/>
              <a:t>9</a:t>
            </a:fld>
            <a:endParaRPr lang="en-GB"/>
          </a:p>
        </p:txBody>
      </p:sp>
    </p:spTree>
    <p:extLst>
      <p:ext uri="{BB962C8B-B14F-4D97-AF65-F5344CB8AC3E}">
        <p14:creationId xmlns:p14="http://schemas.microsoft.com/office/powerpoint/2010/main" val="290183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93771" y="1447800"/>
            <a:ext cx="5386842" cy="3329581"/>
          </a:xfrm>
        </p:spPr>
        <p:txBody>
          <a:bodyPr/>
          <a:lstStyle/>
          <a:p>
            <a:r>
              <a:rPr lang="en-GB" dirty="0" smtClean="0"/>
              <a:t>Disabled Access </a:t>
            </a:r>
            <a:r>
              <a:rPr lang="en-GB" dirty="0" smtClean="0"/>
              <a:t>Post-</a:t>
            </a:r>
            <a:r>
              <a:rPr lang="en-GB" dirty="0" err="1" smtClean="0"/>
              <a:t>Covid</a:t>
            </a:r>
            <a:r>
              <a:rPr lang="en-GB" dirty="0" smtClean="0"/>
              <a:t> Lockdown</a:t>
            </a:r>
            <a:endParaRPr lang="en-GB" dirty="0"/>
          </a:p>
        </p:txBody>
      </p:sp>
      <p:sp>
        <p:nvSpPr>
          <p:cNvPr id="3" name="Subtitle 2"/>
          <p:cNvSpPr>
            <a:spLocks noGrp="1"/>
          </p:cNvSpPr>
          <p:nvPr>
            <p:ph type="subTitle" idx="1"/>
          </p:nvPr>
        </p:nvSpPr>
        <p:spPr>
          <a:xfrm>
            <a:off x="4746171" y="4777380"/>
            <a:ext cx="5234442" cy="861420"/>
          </a:xfrm>
        </p:spPr>
        <p:txBody>
          <a:bodyPr/>
          <a:lstStyle/>
          <a:p>
            <a:r>
              <a:rPr lang="en-GB" dirty="0" smtClean="0"/>
              <a:t>Please don’t forget us</a:t>
            </a:r>
            <a:endParaRPr lang="en-GB" dirty="0"/>
          </a:p>
        </p:txBody>
      </p:sp>
    </p:spTree>
    <p:extLst>
      <p:ext uri="{BB962C8B-B14F-4D97-AF65-F5344CB8AC3E}">
        <p14:creationId xmlns:p14="http://schemas.microsoft.com/office/powerpoint/2010/main" val="168573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225142" y="1992087"/>
            <a:ext cx="6444343" cy="4555390"/>
          </a:xfrm>
        </p:spPr>
        <p:txBody>
          <a:bodyPr/>
          <a:lstStyle/>
          <a:p>
            <a:endParaRPr lang="en-GB" dirty="0" smtClean="0"/>
          </a:p>
          <a:p>
            <a:endParaRPr lang="en-GB" dirty="0"/>
          </a:p>
          <a:p>
            <a:r>
              <a:rPr lang="en-GB" sz="2400" dirty="0" smtClean="0"/>
              <a:t>Dr Katherine Deane</a:t>
            </a:r>
          </a:p>
          <a:p>
            <a:r>
              <a:rPr lang="en-GB" sz="2400" dirty="0" smtClean="0"/>
              <a:t>Senior Lecturer and Access Ambassador</a:t>
            </a:r>
          </a:p>
          <a:p>
            <a:r>
              <a:rPr lang="en-GB" sz="2400" dirty="0" smtClean="0"/>
              <a:t>School of Health Sciences</a:t>
            </a:r>
          </a:p>
          <a:p>
            <a:r>
              <a:rPr lang="en-GB" sz="2400" dirty="0" smtClean="0"/>
              <a:t>k.deane@uea.ac.uk</a:t>
            </a:r>
          </a:p>
          <a:p>
            <a:pPr marL="0" indent="0">
              <a:buNone/>
            </a:pPr>
            <a:endParaRPr lang="en-GB" dirty="0"/>
          </a:p>
        </p:txBody>
      </p:sp>
      <p:pic>
        <p:nvPicPr>
          <p:cNvPr id="5" name="Picture 4"/>
          <p:cNvPicPr>
            <a:picLocks noChangeAspect="1"/>
          </p:cNvPicPr>
          <p:nvPr/>
        </p:nvPicPr>
        <p:blipFill>
          <a:blip r:embed="rId3"/>
          <a:stretch>
            <a:fillRect/>
          </a:stretch>
        </p:blipFill>
        <p:spPr>
          <a:xfrm>
            <a:off x="5348472" y="465468"/>
            <a:ext cx="3454302" cy="2057883"/>
          </a:xfrm>
          <a:prstGeom prst="rect">
            <a:avLst/>
          </a:prstGeom>
        </p:spPr>
      </p:pic>
      <p:pic>
        <p:nvPicPr>
          <p:cNvPr id="6" name="Picture 5" descr="Winchester Science Centre and Planetarium"/>
          <p:cNvPicPr/>
          <p:nvPr/>
        </p:nvPicPr>
        <p:blipFill>
          <a:blip r:embed="rId4">
            <a:extLst>
              <a:ext uri="{28A0092B-C50C-407E-A947-70E740481C1C}">
                <a14:useLocalDpi xmlns:a14="http://schemas.microsoft.com/office/drawing/2010/main" val="0"/>
              </a:ext>
            </a:extLst>
          </a:blip>
          <a:srcRect/>
          <a:stretch>
            <a:fillRect/>
          </a:stretch>
        </p:blipFill>
        <p:spPr bwMode="auto">
          <a:xfrm>
            <a:off x="5243284" y="5638800"/>
            <a:ext cx="5185230" cy="990600"/>
          </a:xfrm>
          <a:prstGeom prst="rect">
            <a:avLst/>
          </a:prstGeom>
          <a:noFill/>
          <a:ln>
            <a:noFill/>
          </a:ln>
        </p:spPr>
      </p:pic>
    </p:spTree>
    <p:extLst>
      <p:ext uri="{BB962C8B-B14F-4D97-AF65-F5344CB8AC3E}">
        <p14:creationId xmlns:p14="http://schemas.microsoft.com/office/powerpoint/2010/main" val="2965638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to the new normal</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8472" y="1726067"/>
            <a:ext cx="5895451" cy="4195762"/>
          </a:xfrm>
        </p:spPr>
      </p:pic>
      <p:sp>
        <p:nvSpPr>
          <p:cNvPr id="5" name="TextBox 4"/>
          <p:cNvSpPr txBox="1"/>
          <p:nvPr/>
        </p:nvSpPr>
        <p:spPr>
          <a:xfrm>
            <a:off x="8969829" y="6488668"/>
            <a:ext cx="3222171" cy="246221"/>
          </a:xfrm>
          <a:prstGeom prst="rect">
            <a:avLst/>
          </a:prstGeom>
          <a:noFill/>
        </p:spPr>
        <p:txBody>
          <a:bodyPr wrap="square" rtlCol="0">
            <a:spAutoFit/>
          </a:bodyPr>
          <a:lstStyle/>
          <a:p>
            <a:r>
              <a:rPr lang="en-GB" sz="1000" dirty="0" smtClean="0"/>
              <a:t>© Robert Owen-</a:t>
            </a:r>
            <a:r>
              <a:rPr lang="en-GB" sz="1000" dirty="0" err="1" smtClean="0"/>
              <a:t>Whal</a:t>
            </a:r>
            <a:endParaRPr lang="en-GB" sz="1000" dirty="0"/>
          </a:p>
        </p:txBody>
      </p:sp>
    </p:spTree>
    <p:extLst>
      <p:ext uri="{BB962C8B-B14F-4D97-AF65-F5344CB8AC3E}">
        <p14:creationId xmlns:p14="http://schemas.microsoft.com/office/powerpoint/2010/main" val="3198734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groups</a:t>
            </a:r>
            <a:endParaRPr lang="en-GB" dirty="0"/>
          </a:p>
        </p:txBody>
      </p:sp>
      <p:sp>
        <p:nvSpPr>
          <p:cNvPr id="4" name="Content Placeholder 3"/>
          <p:cNvSpPr>
            <a:spLocks noGrp="1"/>
          </p:cNvSpPr>
          <p:nvPr>
            <p:ph sz="half" idx="1"/>
          </p:nvPr>
        </p:nvSpPr>
        <p:spPr/>
        <p:txBody>
          <a:bodyPr>
            <a:normAutofit fontScale="77500" lnSpcReduction="20000"/>
          </a:bodyPr>
          <a:lstStyle/>
          <a:p>
            <a:endParaRPr lang="en-GB" sz="2800" dirty="0" smtClean="0"/>
          </a:p>
        </p:txBody>
      </p:sp>
      <p:sp>
        <p:nvSpPr>
          <p:cNvPr id="5" name="Content Placeholder 4"/>
          <p:cNvSpPr>
            <a:spLocks noGrp="1"/>
          </p:cNvSpPr>
          <p:nvPr>
            <p:ph sz="half" idx="2"/>
          </p:nvPr>
        </p:nvSpPr>
        <p:spPr/>
        <p:txBody>
          <a:bodyPr>
            <a:normAutofit fontScale="77500" lnSpcReduction="20000"/>
          </a:bodyPr>
          <a:lstStyle/>
          <a:p>
            <a:r>
              <a:rPr lang="en-GB" sz="4000" b="1" dirty="0"/>
              <a:t>Medically at Risk</a:t>
            </a:r>
          </a:p>
          <a:p>
            <a:r>
              <a:rPr lang="en-GB" sz="3600" dirty="0"/>
              <a:t>Immunocompromised</a:t>
            </a:r>
          </a:p>
          <a:p>
            <a:r>
              <a:rPr lang="en-GB" sz="3600" dirty="0"/>
              <a:t>Lung or heart diseases</a:t>
            </a:r>
          </a:p>
          <a:p>
            <a:r>
              <a:rPr lang="en-GB" sz="3600" dirty="0"/>
              <a:t>“New” disabled</a:t>
            </a:r>
          </a:p>
          <a:p>
            <a:r>
              <a:rPr lang="en-GB" sz="4000" b="1" dirty="0" smtClean="0"/>
              <a:t>Other Disabilities</a:t>
            </a:r>
          </a:p>
          <a:p>
            <a:r>
              <a:rPr lang="en-GB" sz="3600" dirty="0" smtClean="0"/>
              <a:t>Learning disability, Autism</a:t>
            </a:r>
          </a:p>
          <a:p>
            <a:r>
              <a:rPr lang="en-GB" sz="3600" dirty="0" smtClean="0"/>
              <a:t>Blind or Deaf </a:t>
            </a:r>
          </a:p>
          <a:p>
            <a:r>
              <a:rPr lang="en-GB" sz="3600" dirty="0" smtClean="0"/>
              <a:t>Mobility impairments</a:t>
            </a:r>
            <a:endParaRPr lang="en-GB" sz="3600" dirty="0"/>
          </a:p>
        </p:txBody>
      </p:sp>
    </p:spTree>
    <p:extLst>
      <p:ext uri="{BB962C8B-B14F-4D97-AF65-F5344CB8AC3E}">
        <p14:creationId xmlns:p14="http://schemas.microsoft.com/office/powerpoint/2010/main" val="285814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 term access</a:t>
            </a:r>
            <a:endParaRPr lang="en-GB" dirty="0"/>
          </a:p>
        </p:txBody>
      </p:sp>
      <p:sp>
        <p:nvSpPr>
          <p:cNvPr id="3" name="Content Placeholder 2"/>
          <p:cNvSpPr>
            <a:spLocks noGrp="1"/>
          </p:cNvSpPr>
          <p:nvPr>
            <p:ph sz="half" idx="1"/>
          </p:nvPr>
        </p:nvSpPr>
        <p:spPr/>
        <p:txBody>
          <a:bodyPr/>
          <a:lstStyle/>
          <a:p>
            <a:endParaRPr lang="en-GB"/>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5045" y="1769923"/>
            <a:ext cx="5970897" cy="3968655"/>
          </a:xfrm>
        </p:spPr>
      </p:pic>
      <p:sp>
        <p:nvSpPr>
          <p:cNvPr id="6" name="TextBox 5"/>
          <p:cNvSpPr txBox="1"/>
          <p:nvPr/>
        </p:nvSpPr>
        <p:spPr>
          <a:xfrm>
            <a:off x="10951027" y="6477000"/>
            <a:ext cx="1349829" cy="246221"/>
          </a:xfrm>
          <a:prstGeom prst="rect">
            <a:avLst/>
          </a:prstGeom>
          <a:noFill/>
        </p:spPr>
        <p:txBody>
          <a:bodyPr wrap="square" rtlCol="0">
            <a:spAutoFit/>
          </a:bodyPr>
          <a:lstStyle/>
          <a:p>
            <a:r>
              <a:rPr lang="en-GB" sz="1000" dirty="0" smtClean="0"/>
              <a:t>© Jenny Rollo</a:t>
            </a:r>
            <a:endParaRPr lang="en-GB" sz="1000" dirty="0"/>
          </a:p>
        </p:txBody>
      </p:sp>
    </p:spTree>
    <p:extLst>
      <p:ext uri="{BB962C8B-B14F-4D97-AF65-F5344CB8AC3E}">
        <p14:creationId xmlns:p14="http://schemas.microsoft.com/office/powerpoint/2010/main" val="350200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Remote Access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6566" y="1513115"/>
            <a:ext cx="6439498" cy="4288972"/>
          </a:xfrm>
        </p:spPr>
      </p:pic>
      <p:sp>
        <p:nvSpPr>
          <p:cNvPr id="5" name="TextBox 4"/>
          <p:cNvSpPr txBox="1"/>
          <p:nvPr/>
        </p:nvSpPr>
        <p:spPr>
          <a:xfrm>
            <a:off x="10961914" y="6477002"/>
            <a:ext cx="1926772" cy="246221"/>
          </a:xfrm>
          <a:prstGeom prst="rect">
            <a:avLst/>
          </a:prstGeom>
          <a:noFill/>
        </p:spPr>
        <p:txBody>
          <a:bodyPr wrap="square" rtlCol="0">
            <a:spAutoFit/>
          </a:bodyPr>
          <a:lstStyle/>
          <a:p>
            <a:r>
              <a:rPr lang="en-GB" sz="1000" dirty="0" smtClean="0"/>
              <a:t>© </a:t>
            </a:r>
            <a:r>
              <a:rPr lang="en-GB" sz="1000" dirty="0" err="1" smtClean="0"/>
              <a:t>Davor</a:t>
            </a:r>
            <a:r>
              <a:rPr lang="en-GB" sz="1000" dirty="0" smtClean="0"/>
              <a:t> </a:t>
            </a:r>
            <a:r>
              <a:rPr lang="en-GB" sz="1000" dirty="0" err="1" smtClean="0"/>
              <a:t>Fanton</a:t>
            </a:r>
            <a:endParaRPr lang="en-GB" sz="1000" dirty="0"/>
          </a:p>
        </p:txBody>
      </p:sp>
    </p:spTree>
    <p:extLst>
      <p:ext uri="{BB962C8B-B14F-4D97-AF65-F5344CB8AC3E}">
        <p14:creationId xmlns:p14="http://schemas.microsoft.com/office/powerpoint/2010/main" val="4255483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Rectangle 1"/>
          <p:cNvSpPr>
            <a:spLocks noGrp="1" noChangeArrowheads="1"/>
          </p:cNvSpPr>
          <p:nvPr>
            <p:ph sz="half" idx="1"/>
          </p:nvPr>
        </p:nvSpPr>
        <p:spPr bwMode="auto">
          <a:xfrm>
            <a:off x="3209116" y="3973790"/>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Content Placeholder 4"/>
          <p:cNvSpPr>
            <a:spLocks noGrp="1"/>
          </p:cNvSpPr>
          <p:nvPr>
            <p:ph sz="half" idx="2"/>
          </p:nvPr>
        </p:nvSpPr>
        <p:spPr>
          <a:xfrm>
            <a:off x="5148943" y="2056092"/>
            <a:ext cx="6204857" cy="4200245"/>
          </a:xfrm>
        </p:spPr>
        <p:txBody>
          <a:bodyPr>
            <a:normAutofit lnSpcReduction="10000"/>
          </a:bodyPr>
          <a:lstStyle/>
          <a:p>
            <a:pPr marL="0" lvl="0" indent="0" algn="ctr" defTabSz="914400" eaLnBrk="0" fontAlgn="base" hangingPunct="0">
              <a:spcBef>
                <a:spcPct val="0"/>
              </a:spcBef>
              <a:spcAft>
                <a:spcPct val="0"/>
              </a:spcAft>
              <a:buClrTx/>
              <a:buSzTx/>
              <a:buNone/>
            </a:pPr>
            <a:r>
              <a:rPr lang="en-US" altLang="en-US" sz="4000" i="1" dirty="0">
                <a:latin typeface="Arial" panose="020B0604020202020204" pitchFamily="34" charset="0"/>
              </a:rPr>
              <a:t>The power of the Web is in its universality.</a:t>
            </a:r>
            <a:br>
              <a:rPr lang="en-US" altLang="en-US" sz="4000" i="1" dirty="0">
                <a:latin typeface="Arial" panose="020B0604020202020204" pitchFamily="34" charset="0"/>
              </a:rPr>
            </a:br>
            <a:r>
              <a:rPr lang="en-US" altLang="en-US" sz="4000" i="1" dirty="0">
                <a:latin typeface="Arial" panose="020B0604020202020204" pitchFamily="34" charset="0"/>
              </a:rPr>
              <a:t>Access by everyone regardless of </a:t>
            </a:r>
          </a:p>
          <a:p>
            <a:pPr marL="0" lvl="0" indent="0" algn="ctr" defTabSz="914400" eaLnBrk="0" fontAlgn="base" hangingPunct="0">
              <a:spcBef>
                <a:spcPct val="0"/>
              </a:spcBef>
              <a:spcAft>
                <a:spcPct val="0"/>
              </a:spcAft>
              <a:buClrTx/>
              <a:buSzTx/>
              <a:buNone/>
            </a:pPr>
            <a:r>
              <a:rPr lang="en-US" altLang="en-US" sz="4000" i="1" dirty="0">
                <a:latin typeface="Arial" panose="020B0604020202020204" pitchFamily="34" charset="0"/>
              </a:rPr>
              <a:t>disability is an essential aspect.</a:t>
            </a:r>
          </a:p>
          <a:p>
            <a:pPr marL="0" lvl="0" indent="0" algn="ctr" defTabSz="914400" eaLnBrk="0" fontAlgn="base" hangingPunct="0">
              <a:spcBef>
                <a:spcPct val="0"/>
              </a:spcBef>
              <a:spcAft>
                <a:spcPct val="0"/>
              </a:spcAft>
              <a:buClrTx/>
              <a:buSzTx/>
              <a:buNone/>
            </a:pPr>
            <a:r>
              <a:rPr lang="en-US" altLang="en-US" sz="900" dirty="0">
                <a:latin typeface="Arial" panose="020B0604020202020204" pitchFamily="34" charset="0"/>
              </a:rPr>
              <a:t/>
            </a:r>
            <a:br>
              <a:rPr lang="en-US" altLang="en-US" sz="900" dirty="0">
                <a:latin typeface="Arial" panose="020B0604020202020204" pitchFamily="34" charset="0"/>
              </a:rPr>
            </a:br>
            <a:r>
              <a:rPr lang="en-US" altLang="en-US" sz="1600" b="1" dirty="0">
                <a:latin typeface="Arial" panose="020B0604020202020204" pitchFamily="34" charset="0"/>
              </a:rPr>
              <a:t>Tim Berners-Lee, W3C Director and inventor of the World Wide Web</a:t>
            </a:r>
          </a:p>
          <a:p>
            <a:pPr marL="0" lvl="0" indent="0" algn="ctr" defTabSz="914400" eaLnBrk="0" fontAlgn="base" hangingPunct="0">
              <a:spcBef>
                <a:spcPct val="0"/>
              </a:spcBef>
              <a:spcAft>
                <a:spcPct val="0"/>
              </a:spcAft>
              <a:buClrTx/>
              <a:buSzTx/>
              <a:buNone/>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1646847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Travel is challenging</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805" y="1235356"/>
            <a:ext cx="5304972" cy="3978729"/>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20925881">
            <a:off x="3709891" y="3564496"/>
            <a:ext cx="3765549" cy="2824162"/>
          </a:xfrm>
        </p:spPr>
      </p:pic>
      <p:sp>
        <p:nvSpPr>
          <p:cNvPr id="6" name="TextBox 5"/>
          <p:cNvSpPr txBox="1"/>
          <p:nvPr/>
        </p:nvSpPr>
        <p:spPr>
          <a:xfrm>
            <a:off x="9329058" y="6368143"/>
            <a:ext cx="2155371" cy="400110"/>
          </a:xfrm>
          <a:prstGeom prst="rect">
            <a:avLst/>
          </a:prstGeom>
          <a:noFill/>
        </p:spPr>
        <p:txBody>
          <a:bodyPr wrap="square" rtlCol="0">
            <a:spAutoFit/>
          </a:bodyPr>
          <a:lstStyle/>
          <a:p>
            <a:r>
              <a:rPr lang="en-GB" sz="1000" dirty="0" smtClean="0"/>
              <a:t>© </a:t>
            </a:r>
            <a:r>
              <a:rPr lang="en-GB" sz="1000" dirty="0" err="1" smtClean="0"/>
              <a:t>bugdog</a:t>
            </a:r>
            <a:r>
              <a:rPr lang="en-GB" sz="1000" dirty="0" smtClean="0"/>
              <a:t>; Luiz Farias; </a:t>
            </a:r>
            <a:r>
              <a:rPr lang="en-GB" sz="1000" dirty="0" err="1" smtClean="0"/>
              <a:t>amr</a:t>
            </a:r>
            <a:r>
              <a:rPr lang="en-GB" sz="1000" dirty="0" smtClean="0"/>
              <a:t> HASSAN; Roma Flowers</a:t>
            </a:r>
            <a:endParaRPr lang="en-GB" sz="10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018" y="486151"/>
            <a:ext cx="2743200" cy="3657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1279" y="3274293"/>
            <a:ext cx="5850721" cy="3044278"/>
          </a:xfrm>
          <a:prstGeom prst="rect">
            <a:avLst/>
          </a:prstGeom>
        </p:spPr>
      </p:pic>
    </p:spTree>
    <p:extLst>
      <p:ext uri="{BB962C8B-B14F-4D97-AF65-F5344CB8AC3E}">
        <p14:creationId xmlns:p14="http://schemas.microsoft.com/office/powerpoint/2010/main" val="2997805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distancing plus disability is often impossible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365" y="1280032"/>
            <a:ext cx="5630263" cy="4222698"/>
          </a:xfrm>
          <a:prstGeom prst="rect">
            <a:avLst/>
          </a:prstGeom>
        </p:spPr>
      </p:pic>
      <p:sp>
        <p:nvSpPr>
          <p:cNvPr id="5" name="Rectangle 4"/>
          <p:cNvSpPr/>
          <p:nvPr/>
        </p:nvSpPr>
        <p:spPr>
          <a:xfrm>
            <a:off x="9940420" y="6403130"/>
            <a:ext cx="1922321" cy="246221"/>
          </a:xfrm>
          <a:prstGeom prst="rect">
            <a:avLst/>
          </a:prstGeom>
        </p:spPr>
        <p:txBody>
          <a:bodyPr wrap="none">
            <a:spAutoFit/>
          </a:bodyPr>
          <a:lstStyle/>
          <a:p>
            <a:r>
              <a:rPr lang="en-GB" sz="1000" dirty="0" smtClean="0"/>
              <a:t>© </a:t>
            </a:r>
            <a:r>
              <a:rPr lang="en-GB" sz="1000" dirty="0" err="1"/>
              <a:t>Sigurd</a:t>
            </a:r>
            <a:r>
              <a:rPr lang="en-GB" sz="1000" dirty="0"/>
              <a:t> </a:t>
            </a:r>
            <a:r>
              <a:rPr lang="en-GB" sz="1000" dirty="0" err="1" smtClean="0"/>
              <a:t>Decross</a:t>
            </a:r>
            <a:r>
              <a:rPr lang="en-GB" sz="1000" dirty="0" smtClean="0"/>
              <a:t>; </a:t>
            </a:r>
            <a:r>
              <a:rPr lang="en-GB" sz="1000" dirty="0" err="1" smtClean="0"/>
              <a:t>hana</a:t>
            </a:r>
            <a:r>
              <a:rPr lang="en-GB" sz="1000" dirty="0" smtClean="0"/>
              <a:t> </a:t>
            </a:r>
            <a:r>
              <a:rPr lang="en-GB" sz="1000" dirty="0" err="1" smtClean="0"/>
              <a:t>erel</a:t>
            </a:r>
            <a:endParaRPr lang="en-GB" sz="1000" dirty="0"/>
          </a:p>
        </p:txBody>
      </p:sp>
      <p:pic>
        <p:nvPicPr>
          <p:cNvPr id="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77899" y="2453589"/>
            <a:ext cx="3262204" cy="4195762"/>
          </a:xfrm>
        </p:spPr>
      </p:pic>
    </p:spTree>
    <p:extLst>
      <p:ext uri="{BB962C8B-B14F-4D97-AF65-F5344CB8AC3E}">
        <p14:creationId xmlns:p14="http://schemas.microsoft.com/office/powerpoint/2010/main" val="1720386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toilets are scary</a:t>
            </a:r>
            <a:endParaRPr lang="en-GB" dirty="0"/>
          </a:p>
        </p:txBody>
      </p:sp>
      <p:sp>
        <p:nvSpPr>
          <p:cNvPr id="3" name="Content Placeholder 2"/>
          <p:cNvSpPr>
            <a:spLocks noGrp="1"/>
          </p:cNvSpPr>
          <p:nvPr>
            <p:ph idx="1"/>
          </p:nvPr>
        </p:nvSpPr>
        <p:spPr/>
        <p:txBody>
          <a:bodyPr/>
          <a:lstStyle/>
          <a:p>
            <a:endParaRPr lang="en-GB"/>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944" y="1274663"/>
            <a:ext cx="7044222" cy="4691743"/>
          </a:xfrm>
          <a:prstGeom prst="rect">
            <a:avLst/>
          </a:prstGeom>
        </p:spPr>
      </p:pic>
      <p:pic>
        <p:nvPicPr>
          <p:cNvPr id="5" name="Picture 4" descr="https://www.dunhamswashrooms.com/wp-content/uploads/2019/09/H1_013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9107" y="2861290"/>
            <a:ext cx="3867785" cy="2578735"/>
          </a:xfrm>
          <a:prstGeom prst="rect">
            <a:avLst/>
          </a:prstGeom>
          <a:noFill/>
          <a:ln>
            <a:noFill/>
          </a:ln>
        </p:spPr>
      </p:pic>
      <p:sp>
        <p:nvSpPr>
          <p:cNvPr id="6" name="Rectangle 5"/>
          <p:cNvSpPr/>
          <p:nvPr/>
        </p:nvSpPr>
        <p:spPr>
          <a:xfrm>
            <a:off x="10332274" y="6501060"/>
            <a:ext cx="1479892" cy="246221"/>
          </a:xfrm>
          <a:prstGeom prst="rect">
            <a:avLst/>
          </a:prstGeom>
        </p:spPr>
        <p:txBody>
          <a:bodyPr wrap="none">
            <a:spAutoFit/>
          </a:bodyPr>
          <a:lstStyle/>
          <a:p>
            <a:r>
              <a:rPr lang="en-GB" sz="1000" dirty="0"/>
              <a:t>© </a:t>
            </a:r>
            <a:r>
              <a:rPr lang="en-GB" sz="1000" dirty="0" err="1"/>
              <a:t>Davor</a:t>
            </a:r>
            <a:r>
              <a:rPr lang="en-GB" sz="1000" dirty="0"/>
              <a:t> </a:t>
            </a:r>
            <a:r>
              <a:rPr lang="en-GB" sz="1000" dirty="0" err="1" smtClean="0"/>
              <a:t>Fanton</a:t>
            </a:r>
            <a:r>
              <a:rPr lang="en-GB" sz="1000" dirty="0" smtClean="0"/>
              <a:t>; UEA</a:t>
            </a:r>
            <a:endParaRPr lang="en-GB" sz="1000" dirty="0"/>
          </a:p>
        </p:txBody>
      </p:sp>
    </p:spTree>
    <p:extLst>
      <p:ext uri="{BB962C8B-B14F-4D97-AF65-F5344CB8AC3E}">
        <p14:creationId xmlns:p14="http://schemas.microsoft.com/office/powerpoint/2010/main" val="3652540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2840</TotalTime>
  <Words>1035</Words>
  <Application>Microsoft Office PowerPoint</Application>
  <PresentationFormat>Widescreen</PresentationFormat>
  <Paragraphs>52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vt:lpstr>
      <vt:lpstr>Disabled Access Post-Covid Lockdown</vt:lpstr>
      <vt:lpstr>Welcome to the new normal</vt:lpstr>
      <vt:lpstr>Two groups</vt:lpstr>
      <vt:lpstr>Long term access</vt:lpstr>
      <vt:lpstr>Remote Access</vt:lpstr>
      <vt:lpstr>PowerPoint Presentation</vt:lpstr>
      <vt:lpstr>Travel is challenging</vt:lpstr>
      <vt:lpstr>Social distancing plus disability is often impossible</vt:lpstr>
      <vt:lpstr>Public toilets are scary</vt:lpstr>
      <vt:lpstr>PowerPoint Presentation</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post-Covid</dc:title>
  <dc:creator>Katherine Deane (HSC - Staff)</dc:creator>
  <cp:lastModifiedBy>Katherine Deane (HSC - Staff)</cp:lastModifiedBy>
  <cp:revision>21</cp:revision>
  <dcterms:created xsi:type="dcterms:W3CDTF">2020-05-07T09:00:01Z</dcterms:created>
  <dcterms:modified xsi:type="dcterms:W3CDTF">2020-05-16T10:45:35Z</dcterms:modified>
</cp:coreProperties>
</file>