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2" r:id="rId3"/>
    <p:sldId id="273" r:id="rId4"/>
    <p:sldId id="274" r:id="rId5"/>
    <p:sldId id="279" r:id="rId6"/>
    <p:sldId id="278" r:id="rId7"/>
    <p:sldId id="280" r:id="rId8"/>
    <p:sldId id="281" r:id="rId9"/>
    <p:sldId id="282" r:id="rId10"/>
    <p:sldId id="284" r:id="rId11"/>
    <p:sldId id="285" r:id="rId12"/>
    <p:sldId id="286" r:id="rId13"/>
    <p:sldId id="292" r:id="rId14"/>
    <p:sldId id="300" r:id="rId15"/>
    <p:sldId id="289" r:id="rId16"/>
    <p:sldId id="30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2513" autoAdjust="0"/>
  </p:normalViewPr>
  <p:slideViewPr>
    <p:cSldViewPr snapToGrid="0">
      <p:cViewPr varScale="1">
        <p:scale>
          <a:sx n="50" d="100"/>
          <a:sy n="50" d="100"/>
        </p:scale>
        <p:origin x="532" y="2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C29A4-6A7C-4A41-8BFB-365AEAE462C8}" type="datetimeFigureOut">
              <a:rPr lang="en-GB" smtClean="0"/>
              <a:t>12/05/2020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E5286-F707-420A-BFCE-479A3EAA6523}" type="slidenum">
              <a:rPr lang="en-GB" smtClean="0"/>
              <a:t>‹#›</a:t>
            </a:fld>
            <a:endParaRPr lang="en-GB"/>
          </a:p>
        </p:txBody>
      </p:sp>
    </p:spTree>
    <p:extLst>
      <p:ext uri="{BB962C8B-B14F-4D97-AF65-F5344CB8AC3E}">
        <p14:creationId xmlns:p14="http://schemas.microsoft.com/office/powerpoint/2010/main" val="110228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 I’m Dr Katherine Deane Senior Lecturer and Access Ambassador for the University of East</a:t>
            </a:r>
            <a:r>
              <a:rPr lang="en-GB" baseline="0" dirty="0" smtClean="0"/>
              <a:t> Anglia in Norwich. </a:t>
            </a:r>
            <a:endParaRPr lang="en-GB" dirty="0"/>
          </a:p>
        </p:txBody>
      </p:sp>
      <p:sp>
        <p:nvSpPr>
          <p:cNvPr id="4" name="Slide Number Placeholder 3"/>
          <p:cNvSpPr>
            <a:spLocks noGrp="1"/>
          </p:cNvSpPr>
          <p:nvPr>
            <p:ph type="sldNum" sz="quarter" idx="10"/>
          </p:nvPr>
        </p:nvSpPr>
        <p:spPr/>
        <p:txBody>
          <a:bodyPr/>
          <a:lstStyle/>
          <a:p>
            <a:fld id="{3B6E5286-F707-420A-BFCE-479A3EAA6523}" type="slidenum">
              <a:rPr lang="en-GB" smtClean="0"/>
              <a:t>1</a:t>
            </a:fld>
            <a:endParaRPr lang="en-GB"/>
          </a:p>
        </p:txBody>
      </p:sp>
    </p:spTree>
    <p:extLst>
      <p:ext uri="{BB962C8B-B14F-4D97-AF65-F5344CB8AC3E}">
        <p14:creationId xmlns:p14="http://schemas.microsoft.com/office/powerpoint/2010/main" val="331135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then there is persistence</a:t>
            </a:r>
            <a:r>
              <a:rPr lang="en-GB" baseline="0" dirty="0" smtClean="0"/>
              <a:t> and determination. </a:t>
            </a:r>
            <a:r>
              <a:rPr lang="en-GB" baseline="0" dirty="0" smtClean="0"/>
              <a:t>Disabled people know </a:t>
            </a:r>
            <a:r>
              <a:rPr lang="en-GB" baseline="0" dirty="0" smtClean="0"/>
              <a:t>how to set goals, how to take the little steps required day-after-day to reach that goal, how to get up after being knocked down, how to deal with the self-doubt demons. They are resilient and you need resilience to complete science projects. </a:t>
            </a:r>
            <a:endParaRPr lang="en-GB" dirty="0"/>
          </a:p>
        </p:txBody>
      </p:sp>
      <p:sp>
        <p:nvSpPr>
          <p:cNvPr id="4" name="Slide Number Placeholder 3"/>
          <p:cNvSpPr>
            <a:spLocks noGrp="1"/>
          </p:cNvSpPr>
          <p:nvPr>
            <p:ph type="sldNum" sz="quarter" idx="10"/>
          </p:nvPr>
        </p:nvSpPr>
        <p:spPr/>
        <p:txBody>
          <a:bodyPr/>
          <a:lstStyle/>
          <a:p>
            <a:fld id="{D1409478-7290-45FB-B81C-8D739D40B41D}" type="slidenum">
              <a:rPr lang="en-GB" smtClean="0"/>
              <a:t>10</a:t>
            </a:fld>
            <a:endParaRPr lang="en-GB"/>
          </a:p>
        </p:txBody>
      </p:sp>
    </p:spTree>
    <p:extLst>
      <p:ext uri="{BB962C8B-B14F-4D97-AF65-F5344CB8AC3E}">
        <p14:creationId xmlns:p14="http://schemas.microsoft.com/office/powerpoint/2010/main" val="2841845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a:t>
            </a:r>
            <a:r>
              <a:rPr lang="en-GB" baseline="0" dirty="0" smtClean="0"/>
              <a:t> disabilities come with more specific skill sets. </a:t>
            </a:r>
            <a:r>
              <a:rPr lang="en-GB" dirty="0" smtClean="0"/>
              <a:t>Its</a:t>
            </a:r>
            <a:r>
              <a:rPr lang="en-GB" baseline="0" dirty="0" smtClean="0"/>
              <a:t> </a:t>
            </a:r>
            <a:r>
              <a:rPr lang="en-GB" baseline="0" dirty="0" smtClean="0"/>
              <a:t>estimated that around 10% of the population have dyslexia. This includes Dr Maggie </a:t>
            </a:r>
            <a:r>
              <a:rPr lang="en-GB" baseline="0" dirty="0" err="1" smtClean="0"/>
              <a:t>Aderin-Pocock</a:t>
            </a:r>
            <a:r>
              <a:rPr lang="en-GB" baseline="0" dirty="0" smtClean="0"/>
              <a:t>, space scientist and science communicator. She says “</a:t>
            </a:r>
            <a:r>
              <a:rPr lang="en-GB" b="0" dirty="0" smtClean="0"/>
              <a:t>As a scientist, I have found that I am able to take complex ideas and simplify them, story tell and bring science ideas to life in my own unique way, this has been a huge advantage.” D</a:t>
            </a:r>
            <a:r>
              <a:rPr lang="en-GB" baseline="0" dirty="0" smtClean="0"/>
              <a:t>yslexics are often more visual, have better spatial awareness, they see things more holistically, they are good at spotting things that don’t fit / are out of place. </a:t>
            </a:r>
            <a:endParaRPr lang="en-GB" dirty="0"/>
          </a:p>
        </p:txBody>
      </p:sp>
      <p:sp>
        <p:nvSpPr>
          <p:cNvPr id="4" name="Slide Number Placeholder 3"/>
          <p:cNvSpPr>
            <a:spLocks noGrp="1"/>
          </p:cNvSpPr>
          <p:nvPr>
            <p:ph type="sldNum" sz="quarter" idx="10"/>
          </p:nvPr>
        </p:nvSpPr>
        <p:spPr/>
        <p:txBody>
          <a:bodyPr/>
          <a:lstStyle/>
          <a:p>
            <a:fld id="{D1409478-7290-45FB-B81C-8D739D40B41D}" type="slidenum">
              <a:rPr lang="en-GB" smtClean="0"/>
              <a:t>11</a:t>
            </a:fld>
            <a:endParaRPr lang="en-GB"/>
          </a:p>
        </p:txBody>
      </p:sp>
    </p:spTree>
    <p:extLst>
      <p:ext uri="{BB962C8B-B14F-4D97-AF65-F5344CB8AC3E}">
        <p14:creationId xmlns:p14="http://schemas.microsoft.com/office/powerpoint/2010/main" val="33827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common disability – about 1-2% </a:t>
            </a:r>
            <a:r>
              <a:rPr lang="en-GB" dirty="0" smtClean="0"/>
              <a:t>of the population</a:t>
            </a:r>
            <a:r>
              <a:rPr lang="en-GB" baseline="0" dirty="0" smtClean="0"/>
              <a:t> are a</a:t>
            </a:r>
            <a:r>
              <a:rPr lang="en-GB" dirty="0" smtClean="0"/>
              <a:t>utistic. This can give the advantage of great focus and deep understanding of a subject. Sometimes it means they have greater capacity to handle numbers and analysis. </a:t>
            </a:r>
            <a:r>
              <a:rPr lang="en-GB" dirty="0" smtClean="0"/>
              <a:t>I supervised a PhD student who</a:t>
            </a:r>
            <a:r>
              <a:rPr lang="en-GB" baseline="0" dirty="0" smtClean="0"/>
              <a:t> had autism – when we give his thesis to other students we warn them – you are </a:t>
            </a:r>
            <a:r>
              <a:rPr lang="en-GB" baseline="0" dirty="0" err="1" smtClean="0"/>
              <a:t>neurotypical</a:t>
            </a:r>
            <a:r>
              <a:rPr lang="en-GB" baseline="0" dirty="0" smtClean="0"/>
              <a:t> – you don’t have the advantage of autism so you’ll only be able to do a third of the analysis he did. </a:t>
            </a:r>
            <a:endParaRPr lang="en-GB" dirty="0"/>
          </a:p>
        </p:txBody>
      </p:sp>
      <p:sp>
        <p:nvSpPr>
          <p:cNvPr id="4" name="Slide Number Placeholder 3"/>
          <p:cNvSpPr>
            <a:spLocks noGrp="1"/>
          </p:cNvSpPr>
          <p:nvPr>
            <p:ph type="sldNum" sz="quarter" idx="10"/>
          </p:nvPr>
        </p:nvSpPr>
        <p:spPr/>
        <p:txBody>
          <a:bodyPr/>
          <a:lstStyle/>
          <a:p>
            <a:fld id="{D1409478-7290-45FB-B81C-8D739D40B41D}" type="slidenum">
              <a:rPr lang="en-GB" smtClean="0"/>
              <a:t>12</a:t>
            </a:fld>
            <a:endParaRPr lang="en-GB"/>
          </a:p>
        </p:txBody>
      </p:sp>
    </p:spTree>
    <p:extLst>
      <p:ext uri="{BB962C8B-B14F-4D97-AF65-F5344CB8AC3E}">
        <p14:creationId xmlns:p14="http://schemas.microsoft.com/office/powerpoint/2010/main" val="426141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am speaking from personal experience. I’m </a:t>
            </a:r>
            <a:r>
              <a:rPr lang="en-GB" dirty="0" smtClean="0"/>
              <a:t>disabled, and I’m a scientist – a healthcare researcher. I trained</a:t>
            </a:r>
            <a:r>
              <a:rPr lang="en-GB" baseline="0" dirty="0" smtClean="0"/>
              <a:t> as a biologist and worked in lab research until I got ill. As shaking uncontrollably is really not a good thing to do in a lab when you are handling multiple hazards I had to change my plans. So I went from looking at health at the level of cells in the lab to looking at the health of patients </a:t>
            </a:r>
            <a:r>
              <a:rPr lang="en-GB" baseline="0" dirty="0" smtClean="0"/>
              <a:t>in the community – </a:t>
            </a:r>
            <a:r>
              <a:rPr lang="en-GB" baseline="0" dirty="0" smtClean="0"/>
              <a:t>I had to </a:t>
            </a:r>
            <a:r>
              <a:rPr lang="en-GB" baseline="0" dirty="0" smtClean="0"/>
              <a:t>research differently. </a:t>
            </a:r>
            <a:r>
              <a:rPr lang="en-GB" baseline="0" dirty="0" smtClean="0"/>
              <a:t>I was a good enough lab researcher, but I am a brilliant healthcare </a:t>
            </a:r>
            <a:r>
              <a:rPr lang="en-GB" baseline="0" dirty="0" smtClean="0"/>
              <a:t>researcher. </a:t>
            </a:r>
            <a:r>
              <a:rPr lang="en-GB" baseline="0" dirty="0" smtClean="0"/>
              <a:t>I work with disabled people to make sure health research is asking the right questions, in the right way – </a:t>
            </a:r>
            <a:r>
              <a:rPr lang="en-GB" baseline="0" dirty="0" smtClean="0"/>
              <a:t>which tends </a:t>
            </a:r>
            <a:r>
              <a:rPr lang="en-GB" baseline="0" dirty="0" smtClean="0"/>
              <a:t>to make it a bit more relevant and successful. </a:t>
            </a:r>
            <a:endParaRPr lang="en-GB" dirty="0"/>
          </a:p>
        </p:txBody>
      </p:sp>
      <p:sp>
        <p:nvSpPr>
          <p:cNvPr id="4" name="Slide Number Placeholder 3"/>
          <p:cNvSpPr>
            <a:spLocks noGrp="1"/>
          </p:cNvSpPr>
          <p:nvPr>
            <p:ph type="sldNum" sz="quarter" idx="10"/>
          </p:nvPr>
        </p:nvSpPr>
        <p:spPr/>
        <p:txBody>
          <a:bodyPr/>
          <a:lstStyle/>
          <a:p>
            <a:fld id="{3B6E5286-F707-420A-BFCE-479A3EAA6523}" type="slidenum">
              <a:rPr lang="en-GB" smtClean="0"/>
              <a:t>13</a:t>
            </a:fld>
            <a:endParaRPr lang="en-GB"/>
          </a:p>
        </p:txBody>
      </p:sp>
    </p:spTree>
    <p:extLst>
      <p:ext uri="{BB962C8B-B14F-4D97-AF65-F5344CB8AC3E}">
        <p14:creationId xmlns:p14="http://schemas.microsoft.com/office/powerpoint/2010/main" val="3584454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But don’t think because </a:t>
            </a:r>
            <a:r>
              <a:rPr lang="en-GB" dirty="0" smtClean="0"/>
              <a:t>someone has </a:t>
            </a:r>
            <a:r>
              <a:rPr lang="en-GB" dirty="0" smtClean="0"/>
              <a:t>a disability or difference </a:t>
            </a:r>
            <a:r>
              <a:rPr lang="en-GB" dirty="0" smtClean="0"/>
              <a:t>they</a:t>
            </a:r>
            <a:r>
              <a:rPr lang="en-GB" baseline="0" dirty="0" smtClean="0"/>
              <a:t> will only be interested in</a:t>
            </a:r>
            <a:r>
              <a:rPr lang="en-GB" dirty="0" smtClean="0"/>
              <a:t> </a:t>
            </a:r>
            <a:r>
              <a:rPr lang="en-GB" dirty="0" smtClean="0"/>
              <a:t>health research only. There is a world </a:t>
            </a:r>
            <a:r>
              <a:rPr lang="en-GB" dirty="0" smtClean="0"/>
              <a:t>of research</a:t>
            </a:r>
            <a:r>
              <a:rPr lang="en-GB" baseline="0" dirty="0" smtClean="0"/>
              <a:t> </a:t>
            </a:r>
            <a:r>
              <a:rPr lang="en-GB" dirty="0" smtClean="0"/>
              <a:t>at their </a:t>
            </a:r>
            <a:r>
              <a:rPr lang="en-GB" dirty="0" smtClean="0"/>
              <a:t>finger tips.</a:t>
            </a:r>
            <a:r>
              <a:rPr lang="en-GB" baseline="0" dirty="0" smtClean="0"/>
              <a:t> We need answers to global warming, to how super massive black holes form, to how to stop dementia, to finding alternatives to plastic on and on and on. We need diversity of views in all of these areas – we need more scientists with more ideas. </a:t>
            </a:r>
            <a:r>
              <a:rPr lang="en-GB" baseline="0" dirty="0" smtClean="0"/>
              <a:t>So I will happily put on my access ambassador hat and work with you to look at the accessibility of your science centre because if your venue isn’t accessible it says disabled people can’t be scientists – and that just isn’t true.</a:t>
            </a:r>
            <a:endParaRPr lang="en-GB" dirty="0" smtClean="0"/>
          </a:p>
          <a:p>
            <a:endParaRPr lang="en-GB" dirty="0"/>
          </a:p>
        </p:txBody>
      </p:sp>
      <p:sp>
        <p:nvSpPr>
          <p:cNvPr id="4" name="Slide Number Placeholder 3"/>
          <p:cNvSpPr>
            <a:spLocks noGrp="1"/>
          </p:cNvSpPr>
          <p:nvPr>
            <p:ph type="sldNum" sz="quarter" idx="10"/>
          </p:nvPr>
        </p:nvSpPr>
        <p:spPr/>
        <p:txBody>
          <a:bodyPr/>
          <a:lstStyle/>
          <a:p>
            <a:fld id="{3B6E5286-F707-420A-BFCE-479A3EAA6523}" type="slidenum">
              <a:rPr lang="en-GB" smtClean="0"/>
              <a:t>14</a:t>
            </a:fld>
            <a:endParaRPr lang="en-GB"/>
          </a:p>
        </p:txBody>
      </p:sp>
    </p:spTree>
    <p:extLst>
      <p:ext uri="{BB962C8B-B14F-4D97-AF65-F5344CB8AC3E}">
        <p14:creationId xmlns:p14="http://schemas.microsoft.com/office/powerpoint/2010/main" val="294343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t>
            </a:r>
            <a:r>
              <a:rPr lang="en-GB" baseline="0" dirty="0" smtClean="0"/>
              <a:t> no we are not d</a:t>
            </a:r>
            <a:r>
              <a:rPr lang="en-GB" dirty="0" smtClean="0"/>
              <a:t>enying that having a disability can</a:t>
            </a:r>
            <a:r>
              <a:rPr lang="en-GB" baseline="0" dirty="0" smtClean="0"/>
              <a:t> be </a:t>
            </a:r>
            <a:r>
              <a:rPr lang="en-GB" dirty="0" smtClean="0"/>
              <a:t>challenging</a:t>
            </a:r>
            <a:r>
              <a:rPr lang="en-GB" baseline="0" dirty="0" smtClean="0"/>
              <a:t> – some disabled visitors to your venue will need extra support and sometimes it will cost more to accommodate their needs– but know that if you design your venue to support disabled visitors it shows you recognise and value them as the scientists of the future. Your venue is brilliant – I am offering my help to make sure all of your visitors feel the same. </a:t>
            </a:r>
          </a:p>
          <a:p>
            <a:endParaRPr lang="en-GB" dirty="0"/>
          </a:p>
        </p:txBody>
      </p:sp>
      <p:sp>
        <p:nvSpPr>
          <p:cNvPr id="4" name="Slide Number Placeholder 3"/>
          <p:cNvSpPr>
            <a:spLocks noGrp="1"/>
          </p:cNvSpPr>
          <p:nvPr>
            <p:ph type="sldNum" sz="quarter" idx="10"/>
          </p:nvPr>
        </p:nvSpPr>
        <p:spPr/>
        <p:txBody>
          <a:bodyPr/>
          <a:lstStyle/>
          <a:p>
            <a:fld id="{D1409478-7290-45FB-B81C-8D739D40B41D}" type="slidenum">
              <a:rPr lang="en-GB" smtClean="0"/>
              <a:t>15</a:t>
            </a:fld>
            <a:endParaRPr lang="en-GB"/>
          </a:p>
        </p:txBody>
      </p:sp>
    </p:spTree>
    <p:extLst>
      <p:ext uri="{BB962C8B-B14F-4D97-AF65-F5344CB8AC3E}">
        <p14:creationId xmlns:p14="http://schemas.microsoft.com/office/powerpoint/2010/main" val="2625965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here are my contact details. Feel free to contact me for further information on how to design your science centre, its displays and your events so they work for everyone. </a:t>
            </a:r>
            <a:r>
              <a:rPr lang="en-GB" sz="1200" kern="1200" dirty="0" smtClean="0">
                <a:solidFill>
                  <a:schemeClr val="tx1"/>
                </a:solidFill>
                <a:effectLst/>
                <a:latin typeface="+mn-lt"/>
                <a:ea typeface="+mn-ea"/>
                <a:cs typeface="+mn-cs"/>
              </a:rPr>
              <a:t>Thanks to Winchester Science Centre and Planetarium for asking me to create this talk. </a:t>
            </a:r>
            <a:r>
              <a:rPr lang="en-GB" baseline="0" dirty="0" smtClean="0"/>
              <a:t>Thank you for watching.</a:t>
            </a:r>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16</a:t>
            </a:fld>
            <a:endParaRPr lang="en-GB"/>
          </a:p>
        </p:txBody>
      </p:sp>
    </p:spTree>
    <p:extLst>
      <p:ext uri="{BB962C8B-B14F-4D97-AF65-F5344CB8AC3E}">
        <p14:creationId xmlns:p14="http://schemas.microsoft.com/office/powerpoint/2010/main" val="392804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Carl Sagan “The nitrogen in our DNA, the calcium in our teeth, the iron in our blood, the carbon in our apple pies were made in the interiors of collapsing stars. We are made of star stuff.” “Every one of us is, in the cosmic perspective, precious. In a hundred billion galaxies, you will not find another.” So </a:t>
            </a:r>
            <a:r>
              <a:rPr lang="en-GB" baseline="0" dirty="0" smtClean="0"/>
              <a:t>every precious human should be able to enjoy the excitement that science can offer</a:t>
            </a:r>
            <a:endParaRPr lang="en-GB" dirty="0"/>
          </a:p>
        </p:txBody>
      </p:sp>
      <p:sp>
        <p:nvSpPr>
          <p:cNvPr id="4" name="Slide Number Placeholder 3"/>
          <p:cNvSpPr>
            <a:spLocks noGrp="1"/>
          </p:cNvSpPr>
          <p:nvPr>
            <p:ph type="sldNum" sz="quarter" idx="10"/>
          </p:nvPr>
        </p:nvSpPr>
        <p:spPr/>
        <p:txBody>
          <a:bodyPr/>
          <a:lstStyle/>
          <a:p>
            <a:fld id="{3B6E5286-F707-420A-BFCE-479A3EAA6523}" type="slidenum">
              <a:rPr lang="en-GB" smtClean="0"/>
              <a:t>2</a:t>
            </a:fld>
            <a:endParaRPr lang="en-GB"/>
          </a:p>
        </p:txBody>
      </p:sp>
    </p:spTree>
    <p:extLst>
      <p:ext uri="{BB962C8B-B14F-4D97-AF65-F5344CB8AC3E}">
        <p14:creationId xmlns:p14="http://schemas.microsoft.com/office/powerpoint/2010/main" val="311002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society we’ve been sold a lie – disability is universally bad – we are broken – we are to be pitied as there is nothing positive to take from this situation – its all black</a:t>
            </a:r>
            <a:r>
              <a:rPr lang="en-GB" baseline="0" dirty="0" smtClean="0"/>
              <a:t> and dismal</a:t>
            </a:r>
            <a:r>
              <a:rPr lang="en-GB" dirty="0" smtClean="0"/>
              <a:t>.</a:t>
            </a:r>
          </a:p>
          <a:p>
            <a:r>
              <a:rPr lang="en-GB" dirty="0" smtClean="0"/>
              <a:t>And that’s a lie – a big lie – and this lie is unhelpful in all aspects of living with a disability but I’m going to call it out particularly in relation to science</a:t>
            </a:r>
            <a:endParaRPr lang="en-GB" dirty="0"/>
          </a:p>
        </p:txBody>
      </p:sp>
      <p:sp>
        <p:nvSpPr>
          <p:cNvPr id="4" name="Slide Number Placeholder 3"/>
          <p:cNvSpPr>
            <a:spLocks noGrp="1"/>
          </p:cNvSpPr>
          <p:nvPr>
            <p:ph type="sldNum" sz="quarter" idx="10"/>
          </p:nvPr>
        </p:nvSpPr>
        <p:spPr/>
        <p:txBody>
          <a:bodyPr/>
          <a:lstStyle/>
          <a:p>
            <a:fld id="{D1409478-7290-45FB-B81C-8D739D40B41D}" type="slidenum">
              <a:rPr lang="en-GB" smtClean="0"/>
              <a:t>3</a:t>
            </a:fld>
            <a:endParaRPr lang="en-GB"/>
          </a:p>
        </p:txBody>
      </p:sp>
    </p:spTree>
    <p:extLst>
      <p:ext uri="{BB962C8B-B14F-4D97-AF65-F5344CB8AC3E}">
        <p14:creationId xmlns:p14="http://schemas.microsoft.com/office/powerpoint/2010/main" val="63683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if we had it wrong – rather than being a problem what if disability was our super power? What if science in particular</a:t>
            </a:r>
            <a:r>
              <a:rPr lang="en-GB" baseline="0" dirty="0" smtClean="0"/>
              <a:t> needed people that are coming to the ideas from a different perspective?</a:t>
            </a:r>
            <a:endParaRPr lang="en-GB" dirty="0"/>
          </a:p>
        </p:txBody>
      </p:sp>
      <p:sp>
        <p:nvSpPr>
          <p:cNvPr id="4" name="Slide Number Placeholder 3"/>
          <p:cNvSpPr>
            <a:spLocks noGrp="1"/>
          </p:cNvSpPr>
          <p:nvPr>
            <p:ph type="sldNum" sz="quarter" idx="10"/>
          </p:nvPr>
        </p:nvSpPr>
        <p:spPr/>
        <p:txBody>
          <a:bodyPr/>
          <a:lstStyle/>
          <a:p>
            <a:fld id="{3B6E5286-F707-420A-BFCE-479A3EAA6523}" type="slidenum">
              <a:rPr lang="en-GB" smtClean="0"/>
              <a:t>4</a:t>
            </a:fld>
            <a:endParaRPr lang="en-GB"/>
          </a:p>
        </p:txBody>
      </p:sp>
    </p:spTree>
    <p:extLst>
      <p:ext uri="{BB962C8B-B14F-4D97-AF65-F5344CB8AC3E}">
        <p14:creationId xmlns:p14="http://schemas.microsoft.com/office/powerpoint/2010/main" val="198284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Here we have four scientists with a range of expertise and disabilities</a:t>
            </a:r>
          </a:p>
          <a:p>
            <a:r>
              <a:rPr lang="en-GB" b="0" dirty="0" smtClean="0"/>
              <a:t>John </a:t>
            </a:r>
            <a:r>
              <a:rPr lang="en-GB" b="0" dirty="0" smtClean="0"/>
              <a:t>Nash Jr</a:t>
            </a:r>
            <a:r>
              <a:rPr lang="en-GB" b="0" dirty="0" smtClean="0"/>
              <a:t>.,</a:t>
            </a:r>
            <a:r>
              <a:rPr lang="en-GB" b="0" baseline="0" dirty="0" smtClean="0"/>
              <a:t> was</a:t>
            </a:r>
            <a:r>
              <a:rPr lang="en-GB" b="0" dirty="0" smtClean="0"/>
              <a:t> </a:t>
            </a:r>
            <a:r>
              <a:rPr lang="en-GB" b="0" dirty="0" smtClean="0"/>
              <a:t>a legendary fixture of Princeton University’s Department of Mathematics renowned for his breakthrough work in mathematics and game theory – and also had schizophrenia</a:t>
            </a:r>
          </a:p>
          <a:p>
            <a:r>
              <a:rPr lang="en-GB" b="0" dirty="0" smtClean="0"/>
              <a:t>Temple Grandin’s autism allowed her a unique opportunity to understand animal behaviour &amp; emotion.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err="1" smtClean="0"/>
              <a:t>Geerat</a:t>
            </a:r>
            <a:r>
              <a:rPr lang="en-GB" b="0" dirty="0" smtClean="0"/>
              <a:t> </a:t>
            </a:r>
            <a:r>
              <a:rPr lang="en-GB" b="0" dirty="0" err="1" smtClean="0"/>
              <a:t>Vermeij</a:t>
            </a:r>
            <a:r>
              <a:rPr lang="en-GB" b="0" dirty="0" smtClean="0"/>
              <a:t> is</a:t>
            </a:r>
            <a:r>
              <a:rPr lang="en-GB" b="0" baseline="0" dirty="0" smtClean="0"/>
              <a:t> a </a:t>
            </a:r>
            <a:r>
              <a:rPr lang="en-GB" b="0" baseline="0" dirty="0" err="1" smtClean="0"/>
              <a:t>p</a:t>
            </a:r>
            <a:r>
              <a:rPr lang="en-GB" b="0" dirty="0" err="1" smtClean="0"/>
              <a:t>aleontologist</a:t>
            </a:r>
            <a:r>
              <a:rPr lang="en-GB" b="0" dirty="0" smtClean="0"/>
              <a:t> </a:t>
            </a:r>
            <a:r>
              <a:rPr lang="en-GB" b="0" dirty="0" smtClean="0"/>
              <a:t>and </a:t>
            </a:r>
            <a:r>
              <a:rPr lang="en-GB" b="0" dirty="0" smtClean="0"/>
              <a:t>his work shows a </a:t>
            </a:r>
            <a:r>
              <a:rPr lang="en-GB" b="0" dirty="0" smtClean="0"/>
              <a:t>singular insight into </a:t>
            </a:r>
            <a:r>
              <a:rPr lang="en-GB" b="0" dirty="0" smtClean="0"/>
              <a:t>evolution.</a:t>
            </a:r>
            <a:r>
              <a:rPr lang="en-GB" b="0" baseline="0" dirty="0" smtClean="0"/>
              <a:t> His research highlights the</a:t>
            </a:r>
            <a:r>
              <a:rPr lang="en-GB" b="0" dirty="0" smtClean="0"/>
              <a:t> </a:t>
            </a:r>
            <a:r>
              <a:rPr lang="en-GB" b="0" dirty="0" smtClean="0"/>
              <a:t>detail of layers and shapes that might otherwise go </a:t>
            </a:r>
            <a:r>
              <a:rPr lang="en-GB" b="0" dirty="0" smtClean="0"/>
              <a:t>unnoticed which he notices </a:t>
            </a:r>
            <a:r>
              <a:rPr lang="en-GB" b="0" dirty="0" smtClean="0"/>
              <a:t>because </a:t>
            </a:r>
            <a:r>
              <a:rPr lang="en-GB" b="0" dirty="0" smtClean="0"/>
              <a:t>he touches fossils</a:t>
            </a:r>
            <a:r>
              <a:rPr lang="en-GB" b="0" baseline="0" dirty="0" smtClean="0"/>
              <a:t> as he</a:t>
            </a:r>
            <a:r>
              <a:rPr lang="en-GB" b="0" dirty="0" smtClean="0"/>
              <a:t> </a:t>
            </a:r>
            <a:r>
              <a:rPr lang="en-GB" b="0" dirty="0" smtClean="0"/>
              <a:t>is blind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Farida </a:t>
            </a:r>
            <a:r>
              <a:rPr lang="en-GB" b="0" dirty="0" err="1" smtClean="0"/>
              <a:t>Bedwei</a:t>
            </a:r>
            <a:r>
              <a:rPr lang="en-GB" b="0" dirty="0" smtClean="0"/>
              <a:t> is a </a:t>
            </a:r>
            <a:r>
              <a:rPr lang="en-GB" b="0" dirty="0" err="1" smtClean="0"/>
              <a:t>Ghanian</a:t>
            </a:r>
            <a:r>
              <a:rPr lang="en-GB" b="0" dirty="0" smtClean="0"/>
              <a:t> Software Engineer who has worked on micro-banking systems for financial institutions.</a:t>
            </a:r>
            <a:r>
              <a:rPr lang="en-GB" b="0" baseline="0" dirty="0" smtClean="0"/>
              <a:t> She is also a d</a:t>
            </a:r>
            <a:r>
              <a:rPr lang="en-GB" b="0" dirty="0" smtClean="0"/>
              <a:t>isability rights advocate, and author</a:t>
            </a:r>
            <a:r>
              <a:rPr lang="en-GB" b="0" baseline="0" dirty="0" smtClean="0"/>
              <a:t>, and has cerebral palsy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 </a:t>
            </a:r>
          </a:p>
          <a:p>
            <a:endParaRPr lang="en-GB" dirty="0"/>
          </a:p>
        </p:txBody>
      </p:sp>
      <p:sp>
        <p:nvSpPr>
          <p:cNvPr id="4" name="Slide Number Placeholder 3"/>
          <p:cNvSpPr>
            <a:spLocks noGrp="1"/>
          </p:cNvSpPr>
          <p:nvPr>
            <p:ph type="sldNum" sz="quarter" idx="10"/>
          </p:nvPr>
        </p:nvSpPr>
        <p:spPr/>
        <p:txBody>
          <a:bodyPr/>
          <a:lstStyle/>
          <a:p>
            <a:fld id="{3B6E5286-F707-420A-BFCE-479A3EAA6523}" type="slidenum">
              <a:rPr lang="en-GB" smtClean="0"/>
              <a:t>5</a:t>
            </a:fld>
            <a:endParaRPr lang="en-GB"/>
          </a:p>
        </p:txBody>
      </p:sp>
    </p:spTree>
    <p:extLst>
      <p:ext uri="{BB962C8B-B14F-4D97-AF65-F5344CB8AC3E}">
        <p14:creationId xmlns:p14="http://schemas.microsoft.com/office/powerpoint/2010/main" val="416825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Carl Sagan </a:t>
            </a:r>
            <a:r>
              <a:rPr lang="en-GB" dirty="0" smtClean="0"/>
              <a:t>said</a:t>
            </a:r>
            <a:r>
              <a:rPr lang="en-GB" baseline="0" dirty="0" smtClean="0"/>
              <a:t> “</a:t>
            </a:r>
            <a:r>
              <a:rPr lang="en-GB" dirty="0" smtClean="0"/>
              <a:t>Science </a:t>
            </a:r>
            <a:r>
              <a:rPr lang="en-GB" dirty="0" smtClean="0"/>
              <a:t>is far from a perfect instrument of knowledge. It’s just the best we have</a:t>
            </a:r>
            <a:r>
              <a:rPr lang="en-GB" dirty="0" smtClean="0"/>
              <a:t>. </a:t>
            </a:r>
            <a:r>
              <a:rPr lang="en-GB" dirty="0" smtClean="0"/>
              <a:t>In this respect, as in many others, it’s like democracy. Science by itself cannot advocate courses of human action, but it can certainly illuminate the possible consequences of alternative courses of action</a:t>
            </a:r>
            <a:r>
              <a:rPr lang="en-GB" dirty="0" smtClean="0"/>
              <a:t>.</a:t>
            </a:r>
            <a:endParaRPr lang="en-GB" dirty="0" smtClean="0"/>
          </a:p>
          <a:p>
            <a:r>
              <a:rPr lang="en-GB" dirty="0" smtClean="0"/>
              <a:t>Science is a way to call the bluff of those who only pretend to knowledge. It is a bulwark against mysticism, against superstition, against religion misapplied to where it has no business being. If we’re true to its values, it can tell us when we’re being lied to. It provides a mid-course correction to our mistakes</a:t>
            </a:r>
            <a:r>
              <a:rPr lang="en-GB" dirty="0" smtClean="0"/>
              <a:t>.”</a:t>
            </a:r>
            <a:endParaRPr lang="en-GB" dirty="0" smtClean="0"/>
          </a:p>
          <a:p>
            <a:r>
              <a:rPr lang="en-GB" dirty="0" smtClean="0"/>
              <a:t>Science</a:t>
            </a:r>
            <a:r>
              <a:rPr lang="en-GB" baseline="0" dirty="0" smtClean="0"/>
              <a:t> welcomes diversity -</a:t>
            </a:r>
            <a:r>
              <a:rPr lang="en-GB" dirty="0" smtClean="0"/>
              <a:t> its often driven by the quality of the questions we ask</a:t>
            </a:r>
            <a:r>
              <a:rPr lang="en-GB" baseline="0" dirty="0" smtClean="0"/>
              <a:t> – and for that we need a lots of different perspectives. So Science centres need to cater to this diversity to ensure everyone is inspired by </a:t>
            </a:r>
            <a:r>
              <a:rPr lang="en-GB" baseline="0" dirty="0" smtClean="0"/>
              <a:t>science and so all of society is more scientifically literate.</a:t>
            </a:r>
            <a:endParaRPr lang="en-GB" dirty="0"/>
          </a:p>
        </p:txBody>
      </p:sp>
      <p:sp>
        <p:nvSpPr>
          <p:cNvPr id="4" name="Slide Number Placeholder 3"/>
          <p:cNvSpPr>
            <a:spLocks noGrp="1"/>
          </p:cNvSpPr>
          <p:nvPr>
            <p:ph type="sldNum" sz="quarter" idx="10"/>
          </p:nvPr>
        </p:nvSpPr>
        <p:spPr/>
        <p:txBody>
          <a:bodyPr/>
          <a:lstStyle/>
          <a:p>
            <a:fld id="{3B6E5286-F707-420A-BFCE-479A3EAA6523}" type="slidenum">
              <a:rPr lang="en-GB" smtClean="0"/>
              <a:t>6</a:t>
            </a:fld>
            <a:endParaRPr lang="en-GB"/>
          </a:p>
        </p:txBody>
      </p:sp>
    </p:spTree>
    <p:extLst>
      <p:ext uri="{BB962C8B-B14F-4D97-AF65-F5344CB8AC3E}">
        <p14:creationId xmlns:p14="http://schemas.microsoft.com/office/powerpoint/2010/main" val="58316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Disabled people </a:t>
            </a:r>
            <a:r>
              <a:rPr lang="en-GB" baseline="0" dirty="0" smtClean="0"/>
              <a:t>often have skills that are hugely advantageous to being a scientist – they just may not know it. The first skill I want to talk about is time and energy management. Disabilities have a tendency to come with fatigue issue, concentration is only available for limited times in the day – so people with disabilities already come knowing how to pace their day, how to not overload themselves with too many high effort items in a single day, - working at doing more by doing less – pacing everything – because that way they don’t crash and burn and need to sleep for a week after doing too </a:t>
            </a:r>
            <a:r>
              <a:rPr lang="en-GB" baseline="0" dirty="0" err="1" smtClean="0"/>
              <a:t>too</a:t>
            </a:r>
            <a:r>
              <a:rPr lang="en-GB" baseline="0" dirty="0" smtClean="0"/>
              <a:t> much. One thing I can assure you of – you don’t need a disability to </a:t>
            </a:r>
            <a:r>
              <a:rPr lang="en-GB" u="sng" baseline="0" dirty="0" smtClean="0"/>
              <a:t>need</a:t>
            </a:r>
            <a:r>
              <a:rPr lang="en-GB" baseline="0" dirty="0" smtClean="0"/>
              <a:t> to learn how to pace – no one has the energy or time for everything that is on offer in life – you need to choose where you put your energy and time – irrespective of disability – disabled people usually already know how to do this at least a bit – and that is a huge advantage</a:t>
            </a:r>
            <a:endParaRPr lang="en-GB" dirty="0"/>
          </a:p>
        </p:txBody>
      </p:sp>
      <p:sp>
        <p:nvSpPr>
          <p:cNvPr id="4" name="Slide Number Placeholder 3"/>
          <p:cNvSpPr>
            <a:spLocks noGrp="1"/>
          </p:cNvSpPr>
          <p:nvPr>
            <p:ph type="sldNum" sz="quarter" idx="10"/>
          </p:nvPr>
        </p:nvSpPr>
        <p:spPr/>
        <p:txBody>
          <a:bodyPr/>
          <a:lstStyle/>
          <a:p>
            <a:fld id="{D1409478-7290-45FB-B81C-8D739D40B41D}" type="slidenum">
              <a:rPr lang="en-GB" smtClean="0"/>
              <a:t>7</a:t>
            </a:fld>
            <a:endParaRPr lang="en-GB"/>
          </a:p>
        </p:txBody>
      </p:sp>
    </p:spTree>
    <p:extLst>
      <p:ext uri="{BB962C8B-B14F-4D97-AF65-F5344CB8AC3E}">
        <p14:creationId xmlns:p14="http://schemas.microsoft.com/office/powerpoint/2010/main" val="238262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advantage</a:t>
            </a:r>
            <a:r>
              <a:rPr lang="en-GB" baseline="0" dirty="0" smtClean="0"/>
              <a:t> – disabled people are brilliant at thinking outside the box to solve problems – they are living in a society that forgot to design the built environment with their needs in mind. They are excellent at finding alternate routes, planning in advance, communicating their needs – all in order to get on with their everyday lives – and these skills are absolutely needed in science. We desperately need innovators and entrepreneurs to help solve todays problems with innovative thinking – and we are sure the viewpoints of disabled people are critical in helping is find those solutions</a:t>
            </a:r>
            <a:endParaRPr lang="en-GB" dirty="0"/>
          </a:p>
        </p:txBody>
      </p:sp>
      <p:sp>
        <p:nvSpPr>
          <p:cNvPr id="4" name="Slide Number Placeholder 3"/>
          <p:cNvSpPr>
            <a:spLocks noGrp="1"/>
          </p:cNvSpPr>
          <p:nvPr>
            <p:ph type="sldNum" sz="quarter" idx="10"/>
          </p:nvPr>
        </p:nvSpPr>
        <p:spPr/>
        <p:txBody>
          <a:bodyPr/>
          <a:lstStyle/>
          <a:p>
            <a:fld id="{D1409478-7290-45FB-B81C-8D739D40B41D}" type="slidenum">
              <a:rPr lang="en-GB" smtClean="0"/>
              <a:t>8</a:t>
            </a:fld>
            <a:endParaRPr lang="en-GB"/>
          </a:p>
        </p:txBody>
      </p:sp>
    </p:spTree>
    <p:extLst>
      <p:ext uri="{BB962C8B-B14F-4D97-AF65-F5344CB8AC3E}">
        <p14:creationId xmlns:p14="http://schemas.microsoft.com/office/powerpoint/2010/main" val="12641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its something we’ve already touched on – but disabled people</a:t>
            </a:r>
            <a:r>
              <a:rPr lang="en-GB" baseline="0" dirty="0" smtClean="0"/>
              <a:t> usually have brilliant communication skills. Negotiating everyday life with a disability requires you to be able to explain your needs – often with tact and diplomacy – can you fold up that buggy please so I can fit into that wheelchair space on this bus? – can you open that heavy door for me? – can I check that food is safe for me? Good communication skills are essential in science and people with disabilities tend to have them in spades. .</a:t>
            </a:r>
            <a:endParaRPr lang="en-GB" dirty="0"/>
          </a:p>
        </p:txBody>
      </p:sp>
      <p:sp>
        <p:nvSpPr>
          <p:cNvPr id="4" name="Slide Number Placeholder 3"/>
          <p:cNvSpPr>
            <a:spLocks noGrp="1"/>
          </p:cNvSpPr>
          <p:nvPr>
            <p:ph type="sldNum" sz="quarter" idx="10"/>
          </p:nvPr>
        </p:nvSpPr>
        <p:spPr/>
        <p:txBody>
          <a:bodyPr/>
          <a:lstStyle/>
          <a:p>
            <a:fld id="{D1409478-7290-45FB-B81C-8D739D40B41D}" type="slidenum">
              <a:rPr lang="en-GB" smtClean="0"/>
              <a:t>9</a:t>
            </a:fld>
            <a:endParaRPr lang="en-GB"/>
          </a:p>
        </p:txBody>
      </p:sp>
    </p:spTree>
    <p:extLst>
      <p:ext uri="{BB962C8B-B14F-4D97-AF65-F5344CB8AC3E}">
        <p14:creationId xmlns:p14="http://schemas.microsoft.com/office/powerpoint/2010/main" val="1261353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5/12/2020</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5/12/2020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5/12/2020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5/12/2020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5/12/2020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5/12/2020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5/12/2020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5/12/2020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5/12/2020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5/12/2020</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5/12/2020</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5/12/2020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5/12/2020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5/12/2020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5/12/2020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5/12/2020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5/12/2020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5/12/2020</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2971" y="2099733"/>
            <a:ext cx="5437642" cy="2677648"/>
          </a:xfrm>
        </p:spPr>
        <p:txBody>
          <a:bodyPr/>
          <a:lstStyle/>
          <a:p>
            <a:r>
              <a:rPr lang="en-GB" dirty="0" smtClean="0"/>
              <a:t>The advantages of being a disabled scientist</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stretch>
            <a:fillRect/>
          </a:stretch>
        </p:blipFill>
        <p:spPr>
          <a:xfrm>
            <a:off x="7965070" y="3748438"/>
            <a:ext cx="3454302" cy="2057883"/>
          </a:xfrm>
          <a:prstGeom prst="rect">
            <a:avLst/>
          </a:prstGeom>
        </p:spPr>
      </p:pic>
    </p:spTree>
    <p:extLst>
      <p:ext uri="{BB962C8B-B14F-4D97-AF65-F5344CB8AC3E}">
        <p14:creationId xmlns:p14="http://schemas.microsoft.com/office/powerpoint/2010/main" val="1657579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a:p>
        </p:txBody>
      </p:sp>
      <p:sp>
        <p:nvSpPr>
          <p:cNvPr id="7" name="TextBox 6"/>
          <p:cNvSpPr txBox="1"/>
          <p:nvPr/>
        </p:nvSpPr>
        <p:spPr>
          <a:xfrm>
            <a:off x="9383486" y="5933262"/>
            <a:ext cx="1796143" cy="246221"/>
          </a:xfrm>
          <a:prstGeom prst="rect">
            <a:avLst/>
          </a:prstGeom>
          <a:noFill/>
        </p:spPr>
        <p:txBody>
          <a:bodyPr wrap="square" rtlCol="0">
            <a:spAutoFit/>
          </a:bodyPr>
          <a:lstStyle/>
          <a:p>
            <a:r>
              <a:rPr lang="en-GB" sz="1000" dirty="0" smtClean="0">
                <a:solidFill>
                  <a:schemeClr val="bg1"/>
                </a:solidFill>
              </a:rPr>
              <a:t>© Bob Smith</a:t>
            </a:r>
            <a:endParaRPr lang="en-GB" sz="10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373" y="1199604"/>
            <a:ext cx="5969084" cy="4477906"/>
          </a:xfrm>
          <a:prstGeom prst="rect">
            <a:avLst/>
          </a:prstGeom>
        </p:spPr>
      </p:pic>
    </p:spTree>
    <p:extLst>
      <p:ext uri="{BB962C8B-B14F-4D97-AF65-F5344CB8AC3E}">
        <p14:creationId xmlns:p14="http://schemas.microsoft.com/office/powerpoint/2010/main" val="1669862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855" y="886071"/>
            <a:ext cx="3543459" cy="5017089"/>
          </a:xfrm>
          <a:prstGeom prst="rect">
            <a:avLst/>
          </a:prstGeom>
        </p:spPr>
      </p:pic>
      <p:sp>
        <p:nvSpPr>
          <p:cNvPr id="3" name="TextBox 2"/>
          <p:cNvSpPr txBox="1"/>
          <p:nvPr/>
        </p:nvSpPr>
        <p:spPr>
          <a:xfrm>
            <a:off x="9671957" y="5962198"/>
            <a:ext cx="2100943" cy="246221"/>
          </a:xfrm>
          <a:prstGeom prst="rect">
            <a:avLst/>
          </a:prstGeom>
          <a:noFill/>
        </p:spPr>
        <p:txBody>
          <a:bodyPr wrap="square" rtlCol="0">
            <a:spAutoFit/>
          </a:bodyPr>
          <a:lstStyle/>
          <a:p>
            <a:r>
              <a:rPr lang="en-GB" sz="1000" dirty="0" smtClean="0">
                <a:solidFill>
                  <a:schemeClr val="bg1"/>
                </a:solidFill>
              </a:rPr>
              <a:t>© Imperial College London</a:t>
            </a:r>
            <a:endParaRPr lang="en-GB" sz="1000" dirty="0">
              <a:solidFill>
                <a:schemeClr val="bg1"/>
              </a:solidFill>
            </a:endParaRPr>
          </a:p>
        </p:txBody>
      </p:sp>
    </p:spTree>
    <p:extLst>
      <p:ext uri="{BB962C8B-B14F-4D97-AF65-F5344CB8AC3E}">
        <p14:creationId xmlns:p14="http://schemas.microsoft.com/office/powerpoint/2010/main" val="622015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a:p>
        </p:txBody>
      </p:sp>
      <p:sp>
        <p:nvSpPr>
          <p:cNvPr id="7" name="TextBox 6"/>
          <p:cNvSpPr txBox="1"/>
          <p:nvPr/>
        </p:nvSpPr>
        <p:spPr>
          <a:xfrm>
            <a:off x="10112828" y="5777014"/>
            <a:ext cx="1643743" cy="246221"/>
          </a:xfrm>
          <a:prstGeom prst="rect">
            <a:avLst/>
          </a:prstGeom>
          <a:noFill/>
        </p:spPr>
        <p:txBody>
          <a:bodyPr wrap="square" rtlCol="0">
            <a:spAutoFit/>
          </a:bodyPr>
          <a:lstStyle/>
          <a:p>
            <a:r>
              <a:rPr lang="en-GB" sz="1000" dirty="0" smtClean="0">
                <a:solidFill>
                  <a:schemeClr val="bg1"/>
                </a:solidFill>
              </a:rPr>
              <a:t>© Autism UK</a:t>
            </a:r>
            <a:endParaRPr lang="en-GB" sz="1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894" y="647934"/>
            <a:ext cx="5498412" cy="5498412"/>
          </a:xfrm>
          <a:prstGeom prst="rect">
            <a:avLst/>
          </a:prstGeom>
        </p:spPr>
      </p:pic>
    </p:spTree>
    <p:extLst>
      <p:ext uri="{BB962C8B-B14F-4D97-AF65-F5344CB8AC3E}">
        <p14:creationId xmlns:p14="http://schemas.microsoft.com/office/powerpoint/2010/main" val="891684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784" y="2543579"/>
            <a:ext cx="5466523" cy="1789955"/>
          </a:xfrm>
          <a:prstGeom prst="rect">
            <a:avLst/>
          </a:prstGeom>
        </p:spPr>
      </p:pic>
      <p:sp>
        <p:nvSpPr>
          <p:cNvPr id="7" name="TextBox 6"/>
          <p:cNvSpPr txBox="1"/>
          <p:nvPr/>
        </p:nvSpPr>
        <p:spPr>
          <a:xfrm>
            <a:off x="9637486" y="5936342"/>
            <a:ext cx="1625600" cy="246221"/>
          </a:xfrm>
          <a:prstGeom prst="rect">
            <a:avLst/>
          </a:prstGeom>
          <a:noFill/>
        </p:spPr>
        <p:txBody>
          <a:bodyPr wrap="square" rtlCol="0">
            <a:spAutoFit/>
          </a:bodyPr>
          <a:lstStyle/>
          <a:p>
            <a:r>
              <a:rPr lang="en-GB" sz="1000" dirty="0" smtClean="0">
                <a:solidFill>
                  <a:schemeClr val="bg1"/>
                </a:solidFill>
              </a:rPr>
              <a:t>© UEA</a:t>
            </a:r>
            <a:endParaRPr lang="en-GB" sz="1000" dirty="0">
              <a:solidFill>
                <a:schemeClr val="bg1"/>
              </a:solidFill>
            </a:endParaRPr>
          </a:p>
        </p:txBody>
      </p:sp>
    </p:spTree>
    <p:extLst>
      <p:ext uri="{BB962C8B-B14F-4D97-AF65-F5344CB8AC3E}">
        <p14:creationId xmlns:p14="http://schemas.microsoft.com/office/powerpoint/2010/main" val="319873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a:p>
        </p:txBody>
      </p:sp>
      <p:sp>
        <p:nvSpPr>
          <p:cNvPr id="5" name="Subtitle 4"/>
          <p:cNvSpPr>
            <a:spLocks noGrp="1"/>
          </p:cNvSpPr>
          <p:nvPr>
            <p:ph type="subTitle" idx="1"/>
          </p:nvPr>
        </p:nvSpPr>
        <p:spPr/>
        <p:txBody>
          <a:bodyPr/>
          <a:lstStyle/>
          <a:p>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299" y="824895"/>
            <a:ext cx="3610429" cy="4813905"/>
          </a:xfrm>
          <a:prstGeom prst="rect">
            <a:avLst/>
          </a:prstGeom>
        </p:spPr>
      </p:pic>
      <p:sp>
        <p:nvSpPr>
          <p:cNvPr id="3" name="TextBox 2"/>
          <p:cNvSpPr txBox="1"/>
          <p:nvPr/>
        </p:nvSpPr>
        <p:spPr>
          <a:xfrm>
            <a:off x="9681029" y="5850039"/>
            <a:ext cx="1988457" cy="246221"/>
          </a:xfrm>
          <a:prstGeom prst="rect">
            <a:avLst/>
          </a:prstGeom>
          <a:noFill/>
        </p:spPr>
        <p:txBody>
          <a:bodyPr wrap="square" rtlCol="0">
            <a:spAutoFit/>
          </a:bodyPr>
          <a:lstStyle/>
          <a:p>
            <a:r>
              <a:rPr lang="en-GB" sz="1000" dirty="0" smtClean="0">
                <a:solidFill>
                  <a:schemeClr val="bg1"/>
                </a:solidFill>
              </a:rPr>
              <a:t>© Sherrie Smith</a:t>
            </a:r>
            <a:endParaRPr lang="en-GB" sz="1000" dirty="0">
              <a:solidFill>
                <a:schemeClr val="bg1"/>
              </a:solidFill>
            </a:endParaRPr>
          </a:p>
        </p:txBody>
      </p:sp>
    </p:spTree>
    <p:extLst>
      <p:ext uri="{BB962C8B-B14F-4D97-AF65-F5344CB8AC3E}">
        <p14:creationId xmlns:p14="http://schemas.microsoft.com/office/powerpoint/2010/main" val="72570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187" y="1280491"/>
            <a:ext cx="6555914" cy="4358309"/>
          </a:xfrm>
          <a:prstGeom prst="rect">
            <a:avLst/>
          </a:prstGeom>
        </p:spPr>
      </p:pic>
      <p:sp>
        <p:nvSpPr>
          <p:cNvPr id="7" name="TextBox 6"/>
          <p:cNvSpPr txBox="1"/>
          <p:nvPr/>
        </p:nvSpPr>
        <p:spPr>
          <a:xfrm>
            <a:off x="9698901" y="6001092"/>
            <a:ext cx="1186543" cy="246221"/>
          </a:xfrm>
          <a:prstGeom prst="rect">
            <a:avLst/>
          </a:prstGeom>
          <a:noFill/>
        </p:spPr>
        <p:txBody>
          <a:bodyPr wrap="none" rtlCol="0">
            <a:spAutoFit/>
          </a:bodyPr>
          <a:lstStyle/>
          <a:p>
            <a:r>
              <a:rPr lang="en-GB" sz="1000" dirty="0" smtClean="0">
                <a:solidFill>
                  <a:schemeClr val="bg1"/>
                </a:solidFill>
              </a:rPr>
              <a:t>© Zoran </a:t>
            </a:r>
            <a:r>
              <a:rPr lang="en-GB" sz="1000" dirty="0" err="1" smtClean="0">
                <a:solidFill>
                  <a:schemeClr val="bg1"/>
                </a:solidFill>
              </a:rPr>
              <a:t>Nickolic</a:t>
            </a:r>
            <a:endParaRPr lang="en-GB" sz="1000" dirty="0">
              <a:solidFill>
                <a:schemeClr val="bg1"/>
              </a:solidFill>
            </a:endParaRPr>
          </a:p>
        </p:txBody>
      </p:sp>
    </p:spTree>
    <p:extLst>
      <p:ext uri="{BB962C8B-B14F-4D97-AF65-F5344CB8AC3E}">
        <p14:creationId xmlns:p14="http://schemas.microsoft.com/office/powerpoint/2010/main" val="295330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30799" y="2695309"/>
            <a:ext cx="5776913" cy="2377081"/>
          </a:xfrm>
        </p:spPr>
        <p:txBody>
          <a:bodyPr/>
          <a:lstStyle/>
          <a:p>
            <a:r>
              <a:rPr lang="en-GB" sz="2800" dirty="0"/>
              <a:t>Dr Katherine Deane</a:t>
            </a:r>
            <a:br>
              <a:rPr lang="en-GB" sz="2800" dirty="0"/>
            </a:br>
            <a:r>
              <a:rPr lang="en-GB" sz="2800" dirty="0"/>
              <a:t>Senior Lecturer and Access Ambassador</a:t>
            </a:r>
            <a:br>
              <a:rPr lang="en-GB" sz="2800" dirty="0"/>
            </a:br>
            <a:r>
              <a:rPr lang="en-GB" sz="2800" dirty="0"/>
              <a:t>School of Health Sciences</a:t>
            </a:r>
            <a:br>
              <a:rPr lang="en-GB" sz="2800" dirty="0"/>
            </a:br>
            <a:r>
              <a:rPr lang="en-GB" sz="2800" dirty="0"/>
              <a:t>k.deane@uea.ac.uk</a:t>
            </a:r>
          </a:p>
        </p:txBody>
      </p:sp>
      <p:sp>
        <p:nvSpPr>
          <p:cNvPr id="3" name="Content Placeholder 2"/>
          <p:cNvSpPr>
            <a:spLocks noGrp="1"/>
          </p:cNvSpPr>
          <p:nvPr>
            <p:ph type="subTitle" idx="1"/>
          </p:nvPr>
        </p:nvSpPr>
        <p:spPr/>
        <p:txBody>
          <a:bodyPr>
            <a:normAutofit/>
          </a:bodyPr>
          <a:lstStyle/>
          <a:p>
            <a:endParaRPr lang="en-GB" dirty="0" smtClean="0"/>
          </a:p>
          <a:p>
            <a:endParaRPr lang="en-GB" dirty="0"/>
          </a:p>
          <a:p>
            <a:pPr marL="0" indent="0">
              <a:buNone/>
            </a:pPr>
            <a:endParaRPr lang="en-GB" dirty="0"/>
          </a:p>
        </p:txBody>
      </p:sp>
      <p:pic>
        <p:nvPicPr>
          <p:cNvPr id="5" name="Picture 4"/>
          <p:cNvPicPr>
            <a:picLocks noChangeAspect="1"/>
          </p:cNvPicPr>
          <p:nvPr/>
        </p:nvPicPr>
        <p:blipFill>
          <a:blip r:embed="rId3"/>
          <a:stretch>
            <a:fillRect/>
          </a:stretch>
        </p:blipFill>
        <p:spPr>
          <a:xfrm>
            <a:off x="5704114" y="637426"/>
            <a:ext cx="3454302" cy="2057883"/>
          </a:xfrm>
          <a:prstGeom prst="rect">
            <a:avLst/>
          </a:prstGeom>
        </p:spPr>
      </p:pic>
      <p:pic>
        <p:nvPicPr>
          <p:cNvPr id="6" name="Picture 5" descr="Winchester Science Centre and Planetarium"/>
          <p:cNvPicPr/>
          <p:nvPr/>
        </p:nvPicPr>
        <p:blipFill>
          <a:blip r:embed="rId4">
            <a:extLst>
              <a:ext uri="{28A0092B-C50C-407E-A947-70E740481C1C}">
                <a14:useLocalDpi xmlns:a14="http://schemas.microsoft.com/office/drawing/2010/main" val="0"/>
              </a:ext>
            </a:extLst>
          </a:blip>
          <a:srcRect/>
          <a:stretch>
            <a:fillRect/>
          </a:stretch>
        </p:blipFill>
        <p:spPr bwMode="auto">
          <a:xfrm>
            <a:off x="5258933" y="5208090"/>
            <a:ext cx="5185230" cy="990600"/>
          </a:xfrm>
          <a:prstGeom prst="rect">
            <a:avLst/>
          </a:prstGeom>
          <a:noFill/>
          <a:ln>
            <a:noFill/>
          </a:ln>
        </p:spPr>
      </p:pic>
    </p:spTree>
    <p:extLst>
      <p:ext uri="{BB962C8B-B14F-4D97-AF65-F5344CB8AC3E}">
        <p14:creationId xmlns:p14="http://schemas.microsoft.com/office/powerpoint/2010/main" val="4196784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784" y="1279302"/>
            <a:ext cx="5254171" cy="4359498"/>
          </a:xfrm>
          <a:prstGeom prst="rect">
            <a:avLst/>
          </a:prstGeom>
        </p:spPr>
      </p:pic>
      <p:sp>
        <p:nvSpPr>
          <p:cNvPr id="7" name="TextBox 6"/>
          <p:cNvSpPr txBox="1"/>
          <p:nvPr/>
        </p:nvSpPr>
        <p:spPr>
          <a:xfrm>
            <a:off x="10156372" y="5947714"/>
            <a:ext cx="2514600" cy="246221"/>
          </a:xfrm>
          <a:prstGeom prst="rect">
            <a:avLst/>
          </a:prstGeom>
          <a:noFill/>
        </p:spPr>
        <p:txBody>
          <a:bodyPr wrap="square" rtlCol="0">
            <a:spAutoFit/>
          </a:bodyPr>
          <a:lstStyle/>
          <a:p>
            <a:r>
              <a:rPr lang="en-GB" sz="1000" dirty="0" smtClean="0">
                <a:solidFill>
                  <a:schemeClr val="bg1"/>
                </a:solidFill>
              </a:rPr>
              <a:t>Credit: Brain pickings</a:t>
            </a:r>
            <a:endParaRPr lang="en-GB" sz="1000" dirty="0">
              <a:solidFill>
                <a:schemeClr val="bg1"/>
              </a:solidFill>
            </a:endParaRPr>
          </a:p>
        </p:txBody>
      </p:sp>
    </p:spTree>
    <p:extLst>
      <p:ext uri="{BB962C8B-B14F-4D97-AF65-F5344CB8AC3E}">
        <p14:creationId xmlns:p14="http://schemas.microsoft.com/office/powerpoint/2010/main" val="2401646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dirty="0"/>
          </a:p>
        </p:txBody>
      </p:sp>
      <p:sp>
        <p:nvSpPr>
          <p:cNvPr id="6" name="Subtitle 5"/>
          <p:cNvSpPr>
            <a:spLocks noGrp="1"/>
          </p:cNvSpPr>
          <p:nvPr>
            <p:ph type="subTitle" idx="1"/>
          </p:nvPr>
        </p:nvSpPr>
        <p:spPr/>
        <p:txBody>
          <a:bodyPr/>
          <a:lstStyle/>
          <a:p>
            <a:endParaRPr lang="en-GB"/>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428342" y="1513610"/>
            <a:ext cx="5500977" cy="4125190"/>
          </a:xfrm>
        </p:spPr>
      </p:pic>
      <p:sp>
        <p:nvSpPr>
          <p:cNvPr id="7" name="TextBox 6"/>
          <p:cNvSpPr txBox="1"/>
          <p:nvPr/>
        </p:nvSpPr>
        <p:spPr>
          <a:xfrm>
            <a:off x="10417628" y="6084908"/>
            <a:ext cx="1301959" cy="246221"/>
          </a:xfrm>
          <a:prstGeom prst="rect">
            <a:avLst/>
          </a:prstGeom>
          <a:noFill/>
        </p:spPr>
        <p:txBody>
          <a:bodyPr wrap="none" rtlCol="0">
            <a:spAutoFit/>
          </a:bodyPr>
          <a:lstStyle/>
          <a:p>
            <a:r>
              <a:rPr lang="en-GB" sz="1000" dirty="0" smtClean="0">
                <a:solidFill>
                  <a:schemeClr val="bg1"/>
                </a:solidFill>
              </a:rPr>
              <a:t>© Katherine Evans</a:t>
            </a:r>
            <a:endParaRPr lang="en-GB" sz="1000" dirty="0">
              <a:solidFill>
                <a:schemeClr val="bg1"/>
              </a:solidFill>
            </a:endParaRPr>
          </a:p>
        </p:txBody>
      </p:sp>
    </p:spTree>
    <p:extLst>
      <p:ext uri="{BB962C8B-B14F-4D97-AF65-F5344CB8AC3E}">
        <p14:creationId xmlns:p14="http://schemas.microsoft.com/office/powerpoint/2010/main" val="1129668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497" y="914736"/>
            <a:ext cx="3797272" cy="4724064"/>
          </a:xfrm>
          <a:prstGeom prst="rect">
            <a:avLst/>
          </a:prstGeom>
        </p:spPr>
      </p:pic>
      <p:sp>
        <p:nvSpPr>
          <p:cNvPr id="7" name="TextBox 6"/>
          <p:cNvSpPr txBox="1"/>
          <p:nvPr/>
        </p:nvSpPr>
        <p:spPr>
          <a:xfrm>
            <a:off x="10688700" y="5989256"/>
            <a:ext cx="2100943" cy="246221"/>
          </a:xfrm>
          <a:prstGeom prst="rect">
            <a:avLst/>
          </a:prstGeom>
          <a:noFill/>
        </p:spPr>
        <p:txBody>
          <a:bodyPr wrap="square" rtlCol="0">
            <a:spAutoFit/>
          </a:bodyPr>
          <a:lstStyle/>
          <a:p>
            <a:r>
              <a:rPr lang="en-GB" sz="1000" dirty="0" smtClean="0">
                <a:solidFill>
                  <a:schemeClr val="bg1"/>
                </a:solidFill>
              </a:rPr>
              <a:t>© Ben Smith</a:t>
            </a:r>
            <a:endParaRPr lang="en-GB" sz="1000" dirty="0">
              <a:solidFill>
                <a:schemeClr val="bg1"/>
              </a:solidFill>
            </a:endParaRPr>
          </a:p>
        </p:txBody>
      </p:sp>
    </p:spTree>
    <p:extLst>
      <p:ext uri="{BB962C8B-B14F-4D97-AF65-F5344CB8AC3E}">
        <p14:creationId xmlns:p14="http://schemas.microsoft.com/office/powerpoint/2010/main" val="1326239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dirty="0"/>
          </a:p>
        </p:txBody>
      </p:sp>
      <p:sp>
        <p:nvSpPr>
          <p:cNvPr id="9" name="Subtitle 8"/>
          <p:cNvSpPr>
            <a:spLocks noGrp="1"/>
          </p:cNvSpPr>
          <p:nvPr>
            <p:ph type="subTitle" idx="1"/>
          </p:nvPr>
        </p:nvSpPr>
        <p:spPr/>
        <p:txBody>
          <a:bodyPr/>
          <a:lstStyle/>
          <a:p>
            <a:endParaRPr lang="en-GB"/>
          </a:p>
        </p:txBody>
      </p:sp>
      <p:sp>
        <p:nvSpPr>
          <p:cNvPr id="5" name="TextBox 4"/>
          <p:cNvSpPr txBox="1"/>
          <p:nvPr/>
        </p:nvSpPr>
        <p:spPr>
          <a:xfrm>
            <a:off x="9263743" y="5638800"/>
            <a:ext cx="2525486" cy="553998"/>
          </a:xfrm>
          <a:prstGeom prst="rect">
            <a:avLst/>
          </a:prstGeom>
          <a:noFill/>
        </p:spPr>
        <p:txBody>
          <a:bodyPr wrap="square" rtlCol="0">
            <a:spAutoFit/>
          </a:bodyPr>
          <a:lstStyle/>
          <a:p>
            <a:r>
              <a:rPr lang="en-GB" sz="1000" dirty="0" smtClean="0">
                <a:solidFill>
                  <a:schemeClr val="bg1"/>
                </a:solidFill>
              </a:rPr>
              <a:t>Credits: Princeton University;  Global Animal Partnerships; </a:t>
            </a:r>
            <a:r>
              <a:rPr lang="en-GB" sz="1000" dirty="0" err="1" smtClean="0">
                <a:solidFill>
                  <a:schemeClr val="bg1"/>
                </a:solidFill>
              </a:rPr>
              <a:t>UCDavis</a:t>
            </a:r>
            <a:r>
              <a:rPr lang="en-GB" sz="1000" dirty="0" smtClean="0">
                <a:solidFill>
                  <a:schemeClr val="bg1"/>
                </a:solidFill>
              </a:rPr>
              <a:t>; ; </a:t>
            </a:r>
            <a:r>
              <a:rPr lang="en-GB" sz="1000" dirty="0" err="1" smtClean="0">
                <a:solidFill>
                  <a:schemeClr val="bg1"/>
                </a:solidFill>
              </a:rPr>
              <a:t>Kriphopnation</a:t>
            </a:r>
            <a:endParaRPr lang="en-GB" sz="10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252" y="448644"/>
            <a:ext cx="6374582" cy="24542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911" y="1489707"/>
            <a:ext cx="4086225" cy="27336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605" y="3331070"/>
            <a:ext cx="2498142" cy="3754039"/>
          </a:xfrm>
          <a:prstGeom prst="rect">
            <a:avLst/>
          </a:prstGeom>
        </p:spPr>
      </p:pic>
      <p:pic>
        <p:nvPicPr>
          <p:cNvPr id="4" name="Content Placeholder 3"/>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8938972" y="2222500"/>
            <a:ext cx="3090862" cy="3416300"/>
          </a:xfrm>
        </p:spPr>
      </p:pic>
    </p:spTree>
    <p:extLst>
      <p:ext uri="{BB962C8B-B14F-4D97-AF65-F5344CB8AC3E}">
        <p14:creationId xmlns:p14="http://schemas.microsoft.com/office/powerpoint/2010/main" val="210526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641" y="1170216"/>
            <a:ext cx="5677502" cy="4258127"/>
          </a:xfrm>
          <a:prstGeom prst="rect">
            <a:avLst/>
          </a:prstGeom>
        </p:spPr>
      </p:pic>
      <p:sp>
        <p:nvSpPr>
          <p:cNvPr id="7" name="TextBox 6"/>
          <p:cNvSpPr txBox="1"/>
          <p:nvPr/>
        </p:nvSpPr>
        <p:spPr>
          <a:xfrm>
            <a:off x="10544494" y="5796644"/>
            <a:ext cx="1789020" cy="246221"/>
          </a:xfrm>
          <a:prstGeom prst="rect">
            <a:avLst/>
          </a:prstGeom>
          <a:noFill/>
        </p:spPr>
        <p:txBody>
          <a:bodyPr wrap="square" rtlCol="0">
            <a:spAutoFit/>
          </a:bodyPr>
          <a:lstStyle/>
          <a:p>
            <a:r>
              <a:rPr lang="en-GB" sz="1000" dirty="0" smtClean="0">
                <a:solidFill>
                  <a:schemeClr val="bg1"/>
                </a:solidFill>
              </a:rPr>
              <a:t>© Chris Baker</a:t>
            </a:r>
            <a:endParaRPr lang="en-GB" sz="1000" dirty="0">
              <a:solidFill>
                <a:schemeClr val="bg1"/>
              </a:solidFill>
            </a:endParaRPr>
          </a:p>
        </p:txBody>
      </p:sp>
    </p:spTree>
    <p:extLst>
      <p:ext uri="{BB962C8B-B14F-4D97-AF65-F5344CB8AC3E}">
        <p14:creationId xmlns:p14="http://schemas.microsoft.com/office/powerpoint/2010/main" val="3844404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699" y="1417385"/>
            <a:ext cx="5546716" cy="4160037"/>
          </a:xfrm>
          <a:prstGeom prst="rect">
            <a:avLst/>
          </a:prstGeom>
        </p:spPr>
      </p:pic>
      <p:sp>
        <p:nvSpPr>
          <p:cNvPr id="7" name="TextBox 6"/>
          <p:cNvSpPr txBox="1"/>
          <p:nvPr/>
        </p:nvSpPr>
        <p:spPr>
          <a:xfrm>
            <a:off x="9481458" y="5890439"/>
            <a:ext cx="1120820" cy="246221"/>
          </a:xfrm>
          <a:prstGeom prst="rect">
            <a:avLst/>
          </a:prstGeom>
          <a:noFill/>
        </p:spPr>
        <p:txBody>
          <a:bodyPr wrap="none" rtlCol="0">
            <a:spAutoFit/>
          </a:bodyPr>
          <a:lstStyle/>
          <a:p>
            <a:r>
              <a:rPr lang="en-GB" sz="1000" dirty="0" smtClean="0">
                <a:solidFill>
                  <a:schemeClr val="bg1"/>
                </a:solidFill>
              </a:rPr>
              <a:t>© Elvis Santana</a:t>
            </a:r>
            <a:endParaRPr lang="en-GB" sz="1000" dirty="0">
              <a:solidFill>
                <a:schemeClr val="bg1"/>
              </a:solidFill>
            </a:endParaRPr>
          </a:p>
        </p:txBody>
      </p:sp>
    </p:spTree>
    <p:extLst>
      <p:ext uri="{BB962C8B-B14F-4D97-AF65-F5344CB8AC3E}">
        <p14:creationId xmlns:p14="http://schemas.microsoft.com/office/powerpoint/2010/main" val="3449465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4055" y="1390834"/>
            <a:ext cx="5146976" cy="4002314"/>
          </a:xfrm>
          <a:prstGeom prst="rect">
            <a:avLst/>
          </a:prstGeom>
        </p:spPr>
      </p:pic>
      <p:sp>
        <p:nvSpPr>
          <p:cNvPr id="7" name="TextBox 6"/>
          <p:cNvSpPr txBox="1"/>
          <p:nvPr/>
        </p:nvSpPr>
        <p:spPr>
          <a:xfrm>
            <a:off x="9481458" y="6008914"/>
            <a:ext cx="2710542" cy="246221"/>
          </a:xfrm>
          <a:prstGeom prst="rect">
            <a:avLst/>
          </a:prstGeom>
          <a:noFill/>
        </p:spPr>
        <p:txBody>
          <a:bodyPr wrap="square" rtlCol="0">
            <a:spAutoFit/>
          </a:bodyPr>
          <a:lstStyle/>
          <a:p>
            <a:r>
              <a:rPr lang="en-GB" sz="1000" dirty="0" smtClean="0">
                <a:solidFill>
                  <a:schemeClr val="bg1"/>
                </a:solidFill>
              </a:rPr>
              <a:t>© Pascal THAUVIN</a:t>
            </a:r>
            <a:endParaRPr lang="en-GB" sz="1000" dirty="0">
              <a:solidFill>
                <a:schemeClr val="bg1"/>
              </a:solidFill>
            </a:endParaRPr>
          </a:p>
        </p:txBody>
      </p:sp>
    </p:spTree>
    <p:extLst>
      <p:ext uri="{BB962C8B-B14F-4D97-AF65-F5344CB8AC3E}">
        <p14:creationId xmlns:p14="http://schemas.microsoft.com/office/powerpoint/2010/main" val="1873443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a:p>
        </p:txBody>
      </p:sp>
      <p:pic>
        <p:nvPicPr>
          <p:cNvPr id="6" name="Picture 5"/>
          <p:cNvPicPr>
            <a:picLocks noChangeAspect="1"/>
          </p:cNvPicPr>
          <p:nvPr/>
        </p:nvPicPr>
        <p:blipFill>
          <a:blip r:embed="rId3"/>
          <a:stretch>
            <a:fillRect/>
          </a:stretch>
        </p:blipFill>
        <p:spPr>
          <a:xfrm>
            <a:off x="5272314" y="1649669"/>
            <a:ext cx="5718627" cy="3812421"/>
          </a:xfrm>
          <a:prstGeom prst="rect">
            <a:avLst/>
          </a:prstGeom>
        </p:spPr>
      </p:pic>
      <p:sp>
        <p:nvSpPr>
          <p:cNvPr id="2" name="TextBox 1"/>
          <p:cNvSpPr txBox="1"/>
          <p:nvPr/>
        </p:nvSpPr>
        <p:spPr>
          <a:xfrm>
            <a:off x="10620829" y="5990771"/>
            <a:ext cx="1418771" cy="246221"/>
          </a:xfrm>
          <a:prstGeom prst="rect">
            <a:avLst/>
          </a:prstGeom>
          <a:noFill/>
        </p:spPr>
        <p:txBody>
          <a:bodyPr wrap="square" rtlCol="0">
            <a:spAutoFit/>
          </a:bodyPr>
          <a:lstStyle/>
          <a:p>
            <a:r>
              <a:rPr lang="en-GB" sz="1000" dirty="0" smtClean="0">
                <a:solidFill>
                  <a:schemeClr val="bg1"/>
                </a:solidFill>
              </a:rPr>
              <a:t>© UEA</a:t>
            </a:r>
            <a:endParaRPr lang="en-GB" sz="1000" dirty="0">
              <a:solidFill>
                <a:schemeClr val="bg1"/>
              </a:solidFill>
            </a:endParaRPr>
          </a:p>
        </p:txBody>
      </p:sp>
    </p:spTree>
    <p:extLst>
      <p:ext uri="{BB962C8B-B14F-4D97-AF65-F5344CB8AC3E}">
        <p14:creationId xmlns:p14="http://schemas.microsoft.com/office/powerpoint/2010/main" val="4152417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9680</TotalTime>
  <Words>1660</Words>
  <Application>Microsoft Office PowerPoint</Application>
  <PresentationFormat>Widescreen</PresentationFormat>
  <Paragraphs>57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 Boardroom</vt:lpstr>
      <vt:lpstr>The advantages of being a disabled scientist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 Katherine Deane Senior Lecturer and Access Ambassador School of Health Sciences k.deane@uea.ac.uk</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Deane (HSC - Staff)</dc:creator>
  <cp:lastModifiedBy>Katherine Deane (HSC - Staff)</cp:lastModifiedBy>
  <cp:revision>60</cp:revision>
  <dcterms:created xsi:type="dcterms:W3CDTF">2019-07-02T11:46:01Z</dcterms:created>
  <dcterms:modified xsi:type="dcterms:W3CDTF">2020-05-13T10:01:18Z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-228735239</vt:i4>
  </property>
  <property fmtid="{D5CDD505-2E9C-101B-9397-08002B2CF9AE}" pid="3" name="_NewReviewCycle">
    <vt:lpwstr/>
  </property>
  <property fmtid="{D5CDD505-2E9C-101B-9397-08002B2CF9AE}" pid="4" name="_EmailSubject">
    <vt:lpwstr>Accessibility website</vt:lpwstr>
  </property>
  <property fmtid="{D5CDD505-2E9C-101B-9397-08002B2CF9AE}" pid="5" name="_AuthorEmail">
    <vt:lpwstr>K.Deane@uea.ac.uk</vt:lpwstr>
  </property>
  <property fmtid="{D5CDD505-2E9C-101B-9397-08002B2CF9AE}" pid="6" name="_AuthorEmailDisplayName">
    <vt:lpwstr>Katherine Deane (HSC - Staff)</vt:lpwstr>
  </property>
  <property fmtid="{D5CDD505-2E9C-101B-9397-08002B2CF9AE}" pid="7" name="_PreviousAdHocReviewCycleID">
    <vt:i4>1786268315</vt:i4>
  </property>
</Properties>
</file>